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74" r:id="rId3"/>
    <p:sldId id="257" r:id="rId4"/>
    <p:sldId id="258" r:id="rId5"/>
    <p:sldId id="259" r:id="rId6"/>
    <p:sldId id="260" r:id="rId7"/>
    <p:sldId id="261" r:id="rId8"/>
    <p:sldId id="273" r:id="rId9"/>
    <p:sldId id="262" r:id="rId10"/>
    <p:sldId id="266" r:id="rId11"/>
    <p:sldId id="263" r:id="rId12"/>
    <p:sldId id="264" r:id="rId13"/>
    <p:sldId id="265" r:id="rId14"/>
    <p:sldId id="267" r:id="rId15"/>
    <p:sldId id="268" r:id="rId16"/>
    <p:sldId id="284" r:id="rId17"/>
    <p:sldId id="282" r:id="rId18"/>
    <p:sldId id="283" r:id="rId19"/>
    <p:sldId id="285" r:id="rId20"/>
    <p:sldId id="269" r:id="rId21"/>
    <p:sldId id="276" r:id="rId22"/>
    <p:sldId id="270" r:id="rId23"/>
    <p:sldId id="277" r:id="rId24"/>
    <p:sldId id="271" r:id="rId25"/>
    <p:sldId id="272" r:id="rId26"/>
    <p:sldId id="278" r:id="rId27"/>
    <p:sldId id="286" r:id="rId28"/>
    <p:sldId id="279" r:id="rId29"/>
    <p:sldId id="287" r:id="rId30"/>
    <p:sldId id="280" r:id="rId31"/>
    <p:sldId id="281" r:id="rId32"/>
    <p:sldId id="275" r:id="rId33"/>
  </p:sldIdLst>
  <p:sldSz cx="9144000" cy="6858000" type="screen4x3"/>
  <p:notesSz cx="6858000" cy="9144000"/>
  <p:defaultTextStyle>
    <a:defPPr>
      <a:defRPr lang="ar-Y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aximized" horzBarState="maximized">
    <p:restoredLeft sz="84380"/>
    <p:restoredTop sz="94660"/>
  </p:normalViewPr>
  <p:slideViewPr>
    <p:cSldViewPr>
      <p:cViewPr varScale="1">
        <p:scale>
          <a:sx n="79" d="100"/>
          <a:sy n="79" d="100"/>
        </p:scale>
        <p:origin x="-149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90" y="118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Y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YE"/>
          </a:p>
        </p:txBody>
      </p:sp>
      <p:sp>
        <p:nvSpPr>
          <p:cNvPr id="4" name="Date Placeholder 3"/>
          <p:cNvSpPr>
            <a:spLocks noGrp="1"/>
          </p:cNvSpPr>
          <p:nvPr>
            <p:ph type="dt" sz="half" idx="10"/>
          </p:nvPr>
        </p:nvSpPr>
        <p:spPr/>
        <p:txBody>
          <a:bodyPr/>
          <a:lstStyle/>
          <a:p>
            <a:fld id="{03AFE2CE-E534-4691-B0CE-59F834CD2867}" type="datetimeFigureOut">
              <a:rPr lang="ar-YE" smtClean="0"/>
              <a:pPr/>
              <a:t>25/10/1431</a:t>
            </a:fld>
            <a:endParaRPr lang="ar-YE"/>
          </a:p>
        </p:txBody>
      </p:sp>
      <p:sp>
        <p:nvSpPr>
          <p:cNvPr id="5" name="Footer Placeholder 4"/>
          <p:cNvSpPr>
            <a:spLocks noGrp="1"/>
          </p:cNvSpPr>
          <p:nvPr>
            <p:ph type="ftr" sz="quarter" idx="11"/>
          </p:nvPr>
        </p:nvSpPr>
        <p:spPr/>
        <p:txBody>
          <a:bodyPr/>
          <a:lstStyle/>
          <a:p>
            <a:endParaRPr lang="ar-YE"/>
          </a:p>
        </p:txBody>
      </p:sp>
      <p:sp>
        <p:nvSpPr>
          <p:cNvPr id="6" name="Slide Number Placeholder 5"/>
          <p:cNvSpPr>
            <a:spLocks noGrp="1"/>
          </p:cNvSpPr>
          <p:nvPr>
            <p:ph type="sldNum" sz="quarter" idx="12"/>
          </p:nvPr>
        </p:nvSpPr>
        <p:spPr/>
        <p:txBody>
          <a:bodyPr/>
          <a:lstStyle/>
          <a:p>
            <a:fld id="{53D00069-5FAE-4115-A122-8BE656A51AA7}" type="slidenum">
              <a:rPr lang="ar-YE" smtClean="0"/>
              <a:pPr/>
              <a:t>‹#›</a:t>
            </a:fld>
            <a:endParaRPr lang="ar-Y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Y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YE"/>
          </a:p>
        </p:txBody>
      </p:sp>
      <p:sp>
        <p:nvSpPr>
          <p:cNvPr id="4" name="Date Placeholder 3"/>
          <p:cNvSpPr>
            <a:spLocks noGrp="1"/>
          </p:cNvSpPr>
          <p:nvPr>
            <p:ph type="dt" sz="half" idx="10"/>
          </p:nvPr>
        </p:nvSpPr>
        <p:spPr/>
        <p:txBody>
          <a:bodyPr/>
          <a:lstStyle/>
          <a:p>
            <a:fld id="{03AFE2CE-E534-4691-B0CE-59F834CD2867}" type="datetimeFigureOut">
              <a:rPr lang="ar-YE" smtClean="0"/>
              <a:pPr/>
              <a:t>25/10/1431</a:t>
            </a:fld>
            <a:endParaRPr lang="ar-YE"/>
          </a:p>
        </p:txBody>
      </p:sp>
      <p:sp>
        <p:nvSpPr>
          <p:cNvPr id="5" name="Footer Placeholder 4"/>
          <p:cNvSpPr>
            <a:spLocks noGrp="1"/>
          </p:cNvSpPr>
          <p:nvPr>
            <p:ph type="ftr" sz="quarter" idx="11"/>
          </p:nvPr>
        </p:nvSpPr>
        <p:spPr/>
        <p:txBody>
          <a:bodyPr/>
          <a:lstStyle/>
          <a:p>
            <a:endParaRPr lang="ar-YE"/>
          </a:p>
        </p:txBody>
      </p:sp>
      <p:sp>
        <p:nvSpPr>
          <p:cNvPr id="6" name="Slide Number Placeholder 5"/>
          <p:cNvSpPr>
            <a:spLocks noGrp="1"/>
          </p:cNvSpPr>
          <p:nvPr>
            <p:ph type="sldNum" sz="quarter" idx="12"/>
          </p:nvPr>
        </p:nvSpPr>
        <p:spPr/>
        <p:txBody>
          <a:bodyPr/>
          <a:lstStyle/>
          <a:p>
            <a:fld id="{53D00069-5FAE-4115-A122-8BE656A51AA7}" type="slidenum">
              <a:rPr lang="ar-YE" smtClean="0"/>
              <a:pPr/>
              <a:t>‹#›</a:t>
            </a:fld>
            <a:endParaRPr lang="ar-Y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Y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YE"/>
          </a:p>
        </p:txBody>
      </p:sp>
      <p:sp>
        <p:nvSpPr>
          <p:cNvPr id="4" name="Date Placeholder 3"/>
          <p:cNvSpPr>
            <a:spLocks noGrp="1"/>
          </p:cNvSpPr>
          <p:nvPr>
            <p:ph type="dt" sz="half" idx="10"/>
          </p:nvPr>
        </p:nvSpPr>
        <p:spPr/>
        <p:txBody>
          <a:bodyPr/>
          <a:lstStyle/>
          <a:p>
            <a:fld id="{03AFE2CE-E534-4691-B0CE-59F834CD2867}" type="datetimeFigureOut">
              <a:rPr lang="ar-YE" smtClean="0"/>
              <a:pPr/>
              <a:t>25/10/1431</a:t>
            </a:fld>
            <a:endParaRPr lang="ar-YE"/>
          </a:p>
        </p:txBody>
      </p:sp>
      <p:sp>
        <p:nvSpPr>
          <p:cNvPr id="5" name="Footer Placeholder 4"/>
          <p:cNvSpPr>
            <a:spLocks noGrp="1"/>
          </p:cNvSpPr>
          <p:nvPr>
            <p:ph type="ftr" sz="quarter" idx="11"/>
          </p:nvPr>
        </p:nvSpPr>
        <p:spPr/>
        <p:txBody>
          <a:bodyPr/>
          <a:lstStyle/>
          <a:p>
            <a:endParaRPr lang="ar-YE"/>
          </a:p>
        </p:txBody>
      </p:sp>
      <p:sp>
        <p:nvSpPr>
          <p:cNvPr id="6" name="Slide Number Placeholder 5"/>
          <p:cNvSpPr>
            <a:spLocks noGrp="1"/>
          </p:cNvSpPr>
          <p:nvPr>
            <p:ph type="sldNum" sz="quarter" idx="12"/>
          </p:nvPr>
        </p:nvSpPr>
        <p:spPr/>
        <p:txBody>
          <a:bodyPr/>
          <a:lstStyle/>
          <a:p>
            <a:fld id="{53D00069-5FAE-4115-A122-8BE656A51AA7}" type="slidenum">
              <a:rPr lang="ar-YE" smtClean="0"/>
              <a:pPr/>
              <a:t>‹#›</a:t>
            </a:fld>
            <a:endParaRPr lang="ar-Y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Y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YE"/>
          </a:p>
        </p:txBody>
      </p:sp>
      <p:sp>
        <p:nvSpPr>
          <p:cNvPr id="4" name="Date Placeholder 3"/>
          <p:cNvSpPr>
            <a:spLocks noGrp="1"/>
          </p:cNvSpPr>
          <p:nvPr>
            <p:ph type="dt" sz="half" idx="10"/>
          </p:nvPr>
        </p:nvSpPr>
        <p:spPr/>
        <p:txBody>
          <a:bodyPr/>
          <a:lstStyle/>
          <a:p>
            <a:fld id="{03AFE2CE-E534-4691-B0CE-59F834CD2867}" type="datetimeFigureOut">
              <a:rPr lang="ar-YE" smtClean="0"/>
              <a:pPr/>
              <a:t>25/10/1431</a:t>
            </a:fld>
            <a:endParaRPr lang="ar-YE"/>
          </a:p>
        </p:txBody>
      </p:sp>
      <p:sp>
        <p:nvSpPr>
          <p:cNvPr id="5" name="Footer Placeholder 4"/>
          <p:cNvSpPr>
            <a:spLocks noGrp="1"/>
          </p:cNvSpPr>
          <p:nvPr>
            <p:ph type="ftr" sz="quarter" idx="11"/>
          </p:nvPr>
        </p:nvSpPr>
        <p:spPr/>
        <p:txBody>
          <a:bodyPr/>
          <a:lstStyle/>
          <a:p>
            <a:endParaRPr lang="ar-YE"/>
          </a:p>
        </p:txBody>
      </p:sp>
      <p:sp>
        <p:nvSpPr>
          <p:cNvPr id="6" name="Slide Number Placeholder 5"/>
          <p:cNvSpPr>
            <a:spLocks noGrp="1"/>
          </p:cNvSpPr>
          <p:nvPr>
            <p:ph type="sldNum" sz="quarter" idx="12"/>
          </p:nvPr>
        </p:nvSpPr>
        <p:spPr/>
        <p:txBody>
          <a:bodyPr/>
          <a:lstStyle/>
          <a:p>
            <a:fld id="{53D00069-5FAE-4115-A122-8BE656A51AA7}" type="slidenum">
              <a:rPr lang="ar-YE" smtClean="0"/>
              <a:pPr/>
              <a:t>‹#›</a:t>
            </a:fld>
            <a:endParaRPr lang="ar-Y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Y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AFE2CE-E534-4691-B0CE-59F834CD2867}" type="datetimeFigureOut">
              <a:rPr lang="ar-YE" smtClean="0"/>
              <a:pPr/>
              <a:t>25/10/1431</a:t>
            </a:fld>
            <a:endParaRPr lang="ar-YE"/>
          </a:p>
        </p:txBody>
      </p:sp>
      <p:sp>
        <p:nvSpPr>
          <p:cNvPr id="5" name="Footer Placeholder 4"/>
          <p:cNvSpPr>
            <a:spLocks noGrp="1"/>
          </p:cNvSpPr>
          <p:nvPr>
            <p:ph type="ftr" sz="quarter" idx="11"/>
          </p:nvPr>
        </p:nvSpPr>
        <p:spPr/>
        <p:txBody>
          <a:bodyPr/>
          <a:lstStyle/>
          <a:p>
            <a:endParaRPr lang="ar-YE"/>
          </a:p>
        </p:txBody>
      </p:sp>
      <p:sp>
        <p:nvSpPr>
          <p:cNvPr id="6" name="Slide Number Placeholder 5"/>
          <p:cNvSpPr>
            <a:spLocks noGrp="1"/>
          </p:cNvSpPr>
          <p:nvPr>
            <p:ph type="sldNum" sz="quarter" idx="12"/>
          </p:nvPr>
        </p:nvSpPr>
        <p:spPr/>
        <p:txBody>
          <a:bodyPr/>
          <a:lstStyle/>
          <a:p>
            <a:fld id="{53D00069-5FAE-4115-A122-8BE656A51AA7}" type="slidenum">
              <a:rPr lang="ar-YE" smtClean="0"/>
              <a:pPr/>
              <a:t>‹#›</a:t>
            </a:fld>
            <a:endParaRPr lang="ar-Y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Y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Y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YE"/>
          </a:p>
        </p:txBody>
      </p:sp>
      <p:sp>
        <p:nvSpPr>
          <p:cNvPr id="5" name="Date Placeholder 4"/>
          <p:cNvSpPr>
            <a:spLocks noGrp="1"/>
          </p:cNvSpPr>
          <p:nvPr>
            <p:ph type="dt" sz="half" idx="10"/>
          </p:nvPr>
        </p:nvSpPr>
        <p:spPr/>
        <p:txBody>
          <a:bodyPr/>
          <a:lstStyle/>
          <a:p>
            <a:fld id="{03AFE2CE-E534-4691-B0CE-59F834CD2867}" type="datetimeFigureOut">
              <a:rPr lang="ar-YE" smtClean="0"/>
              <a:pPr/>
              <a:t>25/10/1431</a:t>
            </a:fld>
            <a:endParaRPr lang="ar-YE"/>
          </a:p>
        </p:txBody>
      </p:sp>
      <p:sp>
        <p:nvSpPr>
          <p:cNvPr id="6" name="Footer Placeholder 5"/>
          <p:cNvSpPr>
            <a:spLocks noGrp="1"/>
          </p:cNvSpPr>
          <p:nvPr>
            <p:ph type="ftr" sz="quarter" idx="11"/>
          </p:nvPr>
        </p:nvSpPr>
        <p:spPr/>
        <p:txBody>
          <a:bodyPr/>
          <a:lstStyle/>
          <a:p>
            <a:endParaRPr lang="ar-YE"/>
          </a:p>
        </p:txBody>
      </p:sp>
      <p:sp>
        <p:nvSpPr>
          <p:cNvPr id="7" name="Slide Number Placeholder 6"/>
          <p:cNvSpPr>
            <a:spLocks noGrp="1"/>
          </p:cNvSpPr>
          <p:nvPr>
            <p:ph type="sldNum" sz="quarter" idx="12"/>
          </p:nvPr>
        </p:nvSpPr>
        <p:spPr/>
        <p:txBody>
          <a:bodyPr/>
          <a:lstStyle/>
          <a:p>
            <a:fld id="{53D00069-5FAE-4115-A122-8BE656A51AA7}" type="slidenum">
              <a:rPr lang="ar-YE" smtClean="0"/>
              <a:pPr/>
              <a:t>‹#›</a:t>
            </a:fld>
            <a:endParaRPr lang="ar-Y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Y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Y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YE"/>
          </a:p>
        </p:txBody>
      </p:sp>
      <p:sp>
        <p:nvSpPr>
          <p:cNvPr id="7" name="Date Placeholder 6"/>
          <p:cNvSpPr>
            <a:spLocks noGrp="1"/>
          </p:cNvSpPr>
          <p:nvPr>
            <p:ph type="dt" sz="half" idx="10"/>
          </p:nvPr>
        </p:nvSpPr>
        <p:spPr/>
        <p:txBody>
          <a:bodyPr/>
          <a:lstStyle/>
          <a:p>
            <a:fld id="{03AFE2CE-E534-4691-B0CE-59F834CD2867}" type="datetimeFigureOut">
              <a:rPr lang="ar-YE" smtClean="0"/>
              <a:pPr/>
              <a:t>25/10/1431</a:t>
            </a:fld>
            <a:endParaRPr lang="ar-YE"/>
          </a:p>
        </p:txBody>
      </p:sp>
      <p:sp>
        <p:nvSpPr>
          <p:cNvPr id="8" name="Footer Placeholder 7"/>
          <p:cNvSpPr>
            <a:spLocks noGrp="1"/>
          </p:cNvSpPr>
          <p:nvPr>
            <p:ph type="ftr" sz="quarter" idx="11"/>
          </p:nvPr>
        </p:nvSpPr>
        <p:spPr/>
        <p:txBody>
          <a:bodyPr/>
          <a:lstStyle/>
          <a:p>
            <a:endParaRPr lang="ar-YE"/>
          </a:p>
        </p:txBody>
      </p:sp>
      <p:sp>
        <p:nvSpPr>
          <p:cNvPr id="9" name="Slide Number Placeholder 8"/>
          <p:cNvSpPr>
            <a:spLocks noGrp="1"/>
          </p:cNvSpPr>
          <p:nvPr>
            <p:ph type="sldNum" sz="quarter" idx="12"/>
          </p:nvPr>
        </p:nvSpPr>
        <p:spPr/>
        <p:txBody>
          <a:bodyPr/>
          <a:lstStyle/>
          <a:p>
            <a:fld id="{53D00069-5FAE-4115-A122-8BE656A51AA7}" type="slidenum">
              <a:rPr lang="ar-YE" smtClean="0"/>
              <a:pPr/>
              <a:t>‹#›</a:t>
            </a:fld>
            <a:endParaRPr lang="ar-Y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YE"/>
          </a:p>
        </p:txBody>
      </p:sp>
      <p:sp>
        <p:nvSpPr>
          <p:cNvPr id="3" name="Date Placeholder 2"/>
          <p:cNvSpPr>
            <a:spLocks noGrp="1"/>
          </p:cNvSpPr>
          <p:nvPr>
            <p:ph type="dt" sz="half" idx="10"/>
          </p:nvPr>
        </p:nvSpPr>
        <p:spPr/>
        <p:txBody>
          <a:bodyPr/>
          <a:lstStyle/>
          <a:p>
            <a:fld id="{03AFE2CE-E534-4691-B0CE-59F834CD2867}" type="datetimeFigureOut">
              <a:rPr lang="ar-YE" smtClean="0"/>
              <a:pPr/>
              <a:t>25/10/1431</a:t>
            </a:fld>
            <a:endParaRPr lang="ar-YE"/>
          </a:p>
        </p:txBody>
      </p:sp>
      <p:sp>
        <p:nvSpPr>
          <p:cNvPr id="4" name="Footer Placeholder 3"/>
          <p:cNvSpPr>
            <a:spLocks noGrp="1"/>
          </p:cNvSpPr>
          <p:nvPr>
            <p:ph type="ftr" sz="quarter" idx="11"/>
          </p:nvPr>
        </p:nvSpPr>
        <p:spPr/>
        <p:txBody>
          <a:bodyPr/>
          <a:lstStyle/>
          <a:p>
            <a:endParaRPr lang="ar-YE"/>
          </a:p>
        </p:txBody>
      </p:sp>
      <p:sp>
        <p:nvSpPr>
          <p:cNvPr id="5" name="Slide Number Placeholder 4"/>
          <p:cNvSpPr>
            <a:spLocks noGrp="1"/>
          </p:cNvSpPr>
          <p:nvPr>
            <p:ph type="sldNum" sz="quarter" idx="12"/>
          </p:nvPr>
        </p:nvSpPr>
        <p:spPr/>
        <p:txBody>
          <a:bodyPr/>
          <a:lstStyle/>
          <a:p>
            <a:fld id="{53D00069-5FAE-4115-A122-8BE656A51AA7}" type="slidenum">
              <a:rPr lang="ar-YE" smtClean="0"/>
              <a:pPr/>
              <a:t>‹#›</a:t>
            </a:fld>
            <a:endParaRPr lang="ar-Y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AFE2CE-E534-4691-B0CE-59F834CD2867}" type="datetimeFigureOut">
              <a:rPr lang="ar-YE" smtClean="0"/>
              <a:pPr/>
              <a:t>25/10/1431</a:t>
            </a:fld>
            <a:endParaRPr lang="ar-YE"/>
          </a:p>
        </p:txBody>
      </p:sp>
      <p:sp>
        <p:nvSpPr>
          <p:cNvPr id="3" name="Footer Placeholder 2"/>
          <p:cNvSpPr>
            <a:spLocks noGrp="1"/>
          </p:cNvSpPr>
          <p:nvPr>
            <p:ph type="ftr" sz="quarter" idx="11"/>
          </p:nvPr>
        </p:nvSpPr>
        <p:spPr/>
        <p:txBody>
          <a:bodyPr/>
          <a:lstStyle/>
          <a:p>
            <a:endParaRPr lang="ar-YE"/>
          </a:p>
        </p:txBody>
      </p:sp>
      <p:sp>
        <p:nvSpPr>
          <p:cNvPr id="4" name="Slide Number Placeholder 3"/>
          <p:cNvSpPr>
            <a:spLocks noGrp="1"/>
          </p:cNvSpPr>
          <p:nvPr>
            <p:ph type="sldNum" sz="quarter" idx="12"/>
          </p:nvPr>
        </p:nvSpPr>
        <p:spPr/>
        <p:txBody>
          <a:bodyPr/>
          <a:lstStyle/>
          <a:p>
            <a:fld id="{53D00069-5FAE-4115-A122-8BE656A51AA7}" type="slidenum">
              <a:rPr lang="ar-YE" smtClean="0"/>
              <a:pPr/>
              <a:t>‹#›</a:t>
            </a:fld>
            <a:endParaRPr lang="ar-Y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Y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Y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AFE2CE-E534-4691-B0CE-59F834CD2867}" type="datetimeFigureOut">
              <a:rPr lang="ar-YE" smtClean="0"/>
              <a:pPr/>
              <a:t>25/10/1431</a:t>
            </a:fld>
            <a:endParaRPr lang="ar-YE"/>
          </a:p>
        </p:txBody>
      </p:sp>
      <p:sp>
        <p:nvSpPr>
          <p:cNvPr id="6" name="Footer Placeholder 5"/>
          <p:cNvSpPr>
            <a:spLocks noGrp="1"/>
          </p:cNvSpPr>
          <p:nvPr>
            <p:ph type="ftr" sz="quarter" idx="11"/>
          </p:nvPr>
        </p:nvSpPr>
        <p:spPr/>
        <p:txBody>
          <a:bodyPr/>
          <a:lstStyle/>
          <a:p>
            <a:endParaRPr lang="ar-YE"/>
          </a:p>
        </p:txBody>
      </p:sp>
      <p:sp>
        <p:nvSpPr>
          <p:cNvPr id="7" name="Slide Number Placeholder 6"/>
          <p:cNvSpPr>
            <a:spLocks noGrp="1"/>
          </p:cNvSpPr>
          <p:nvPr>
            <p:ph type="sldNum" sz="quarter" idx="12"/>
          </p:nvPr>
        </p:nvSpPr>
        <p:spPr/>
        <p:txBody>
          <a:bodyPr/>
          <a:lstStyle/>
          <a:p>
            <a:fld id="{53D00069-5FAE-4115-A122-8BE656A51AA7}" type="slidenum">
              <a:rPr lang="ar-YE" smtClean="0"/>
              <a:pPr/>
              <a:t>‹#›</a:t>
            </a:fld>
            <a:endParaRPr lang="ar-Y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Y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Y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AFE2CE-E534-4691-B0CE-59F834CD2867}" type="datetimeFigureOut">
              <a:rPr lang="ar-YE" smtClean="0"/>
              <a:pPr/>
              <a:t>25/10/1431</a:t>
            </a:fld>
            <a:endParaRPr lang="ar-YE"/>
          </a:p>
        </p:txBody>
      </p:sp>
      <p:sp>
        <p:nvSpPr>
          <p:cNvPr id="6" name="Footer Placeholder 5"/>
          <p:cNvSpPr>
            <a:spLocks noGrp="1"/>
          </p:cNvSpPr>
          <p:nvPr>
            <p:ph type="ftr" sz="quarter" idx="11"/>
          </p:nvPr>
        </p:nvSpPr>
        <p:spPr/>
        <p:txBody>
          <a:bodyPr/>
          <a:lstStyle/>
          <a:p>
            <a:endParaRPr lang="ar-YE"/>
          </a:p>
        </p:txBody>
      </p:sp>
      <p:sp>
        <p:nvSpPr>
          <p:cNvPr id="7" name="Slide Number Placeholder 6"/>
          <p:cNvSpPr>
            <a:spLocks noGrp="1"/>
          </p:cNvSpPr>
          <p:nvPr>
            <p:ph type="sldNum" sz="quarter" idx="12"/>
          </p:nvPr>
        </p:nvSpPr>
        <p:spPr/>
        <p:txBody>
          <a:bodyPr/>
          <a:lstStyle/>
          <a:p>
            <a:fld id="{53D00069-5FAE-4115-A122-8BE656A51AA7}" type="slidenum">
              <a:rPr lang="ar-YE" smtClean="0"/>
              <a:pPr/>
              <a:t>‹#›</a:t>
            </a:fld>
            <a:endParaRPr lang="ar-Y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Y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YE"/>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3AFE2CE-E534-4691-B0CE-59F834CD2867}" type="datetimeFigureOut">
              <a:rPr lang="ar-YE" smtClean="0"/>
              <a:pPr/>
              <a:t>25/10/1431</a:t>
            </a:fld>
            <a:endParaRPr lang="ar-Y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YE"/>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3D00069-5FAE-4115-A122-8BE656A51AA7}" type="slidenum">
              <a:rPr lang="ar-YE" smtClean="0"/>
              <a:pPr/>
              <a:t>‹#›</a:t>
            </a:fld>
            <a:endParaRPr lang="ar-Y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Y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5"/>
            <a:ext cx="7924800" cy="1908175"/>
          </a:xfrm>
        </p:spPr>
        <p:txBody>
          <a:bodyPr>
            <a:normAutofit/>
          </a:bodyPr>
          <a:lstStyle/>
          <a:p>
            <a:r>
              <a:rPr lang="ar-SA" sz="3600" b="1" dirty="0">
                <a:solidFill>
                  <a:srgbClr val="C00000"/>
                </a:solidFill>
              </a:rPr>
              <a:t>الاعتماد الأكاديمي بين اعتماد </a:t>
            </a:r>
            <a:r>
              <a:rPr lang="ar-SA" sz="3600" b="1" dirty="0" smtClean="0">
                <a:solidFill>
                  <a:srgbClr val="C00000"/>
                </a:solidFill>
              </a:rPr>
              <a:t>المؤسس</a:t>
            </a:r>
            <a:r>
              <a:rPr lang="ar-YE" sz="3600" b="1" dirty="0" err="1" smtClean="0">
                <a:solidFill>
                  <a:srgbClr val="C00000"/>
                </a:solidFill>
              </a:rPr>
              <a:t>ات</a:t>
            </a:r>
            <a:r>
              <a:rPr lang="ar-SA" sz="3600" b="1" dirty="0" smtClean="0">
                <a:solidFill>
                  <a:srgbClr val="C00000"/>
                </a:solidFill>
              </a:rPr>
              <a:t> </a:t>
            </a:r>
            <a:r>
              <a:rPr lang="ar-YE" sz="3600" b="1" dirty="0" smtClean="0">
                <a:solidFill>
                  <a:srgbClr val="C00000"/>
                </a:solidFill>
              </a:rPr>
              <a:t>و</a:t>
            </a:r>
            <a:r>
              <a:rPr lang="ar-SA" sz="3600" b="1" dirty="0" smtClean="0">
                <a:solidFill>
                  <a:srgbClr val="C00000"/>
                </a:solidFill>
              </a:rPr>
              <a:t>البرامج</a:t>
            </a:r>
            <a:r>
              <a:rPr lang="ar-SA" sz="3600" b="1" dirty="0" smtClean="0">
                <a:solidFill>
                  <a:srgbClr val="C00000"/>
                </a:solidFill>
              </a:rPr>
              <a:t>:</a:t>
            </a:r>
            <a:r>
              <a:rPr lang="ar-YE" sz="3600" b="1" dirty="0" smtClean="0">
                <a:solidFill>
                  <a:srgbClr val="C00000"/>
                </a:solidFill>
              </a:rPr>
              <a:t/>
            </a:r>
            <a:br>
              <a:rPr lang="ar-YE" sz="3600" b="1" dirty="0" smtClean="0">
                <a:solidFill>
                  <a:srgbClr val="C00000"/>
                </a:solidFill>
              </a:rPr>
            </a:br>
            <a:r>
              <a:rPr lang="en-US" sz="3600" dirty="0">
                <a:solidFill>
                  <a:srgbClr val="C00000"/>
                </a:solidFill>
              </a:rPr>
              <a:t/>
            </a:r>
            <a:br>
              <a:rPr lang="en-US" sz="3600" dirty="0">
                <a:solidFill>
                  <a:srgbClr val="C00000"/>
                </a:solidFill>
              </a:rPr>
            </a:br>
            <a:r>
              <a:rPr lang="ar-SA" sz="3600" b="1" dirty="0">
                <a:solidFill>
                  <a:srgbClr val="C00000"/>
                </a:solidFill>
              </a:rPr>
              <a:t>ما الأنسب لليمن</a:t>
            </a:r>
            <a:r>
              <a:rPr lang="ar-SA" sz="3600" b="1" dirty="0" smtClean="0">
                <a:solidFill>
                  <a:srgbClr val="C00000"/>
                </a:solidFill>
              </a:rPr>
              <a:t>؟</a:t>
            </a:r>
            <a:endParaRPr lang="ar-YE" sz="3600" dirty="0">
              <a:solidFill>
                <a:srgbClr val="C00000"/>
              </a:solidFill>
            </a:endParaRPr>
          </a:p>
        </p:txBody>
      </p:sp>
      <p:sp>
        <p:nvSpPr>
          <p:cNvPr id="3" name="Subtitle 2"/>
          <p:cNvSpPr>
            <a:spLocks noGrp="1"/>
          </p:cNvSpPr>
          <p:nvPr>
            <p:ph type="subTitle" idx="1"/>
          </p:nvPr>
        </p:nvSpPr>
        <p:spPr>
          <a:xfrm>
            <a:off x="1371600" y="4114800"/>
            <a:ext cx="6400800" cy="1752600"/>
          </a:xfrm>
        </p:spPr>
        <p:txBody>
          <a:bodyPr>
            <a:normAutofit fontScale="77500" lnSpcReduction="20000"/>
          </a:bodyPr>
          <a:lstStyle/>
          <a:p>
            <a:endParaRPr lang="ar-YE" b="1" dirty="0" smtClean="0"/>
          </a:p>
          <a:p>
            <a:r>
              <a:rPr lang="ar-YE" sz="4600" b="1" dirty="0" smtClean="0">
                <a:solidFill>
                  <a:schemeClr val="tx1"/>
                </a:solidFill>
              </a:rPr>
              <a:t>عرض للمناقشة</a:t>
            </a:r>
          </a:p>
          <a:p>
            <a:endParaRPr lang="ar-YE" b="1" dirty="0"/>
          </a:p>
          <a:p>
            <a:r>
              <a:rPr lang="ar-YE" b="1" dirty="0" smtClean="0"/>
              <a:t>أ.د. عبد اللطيف حيدر</a:t>
            </a:r>
            <a:endParaRPr lang="ar-YE" b="1" dirty="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8229600" cy="685800"/>
          </a:xfrm>
        </p:spPr>
        <p:txBody>
          <a:bodyPr>
            <a:normAutofit fontScale="90000"/>
          </a:bodyPr>
          <a:lstStyle/>
          <a:p>
            <a:r>
              <a:rPr lang="ar-YE" b="1" dirty="0" smtClean="0">
                <a:solidFill>
                  <a:srgbClr val="C00000"/>
                </a:solidFill>
              </a:rPr>
              <a:t>العلاقة بين الاعتماد المؤسسي واعتماد البرامج</a:t>
            </a:r>
            <a:endParaRPr lang="ar-YE" b="1" dirty="0">
              <a:solidFill>
                <a:srgbClr val="C00000"/>
              </a:solidFill>
            </a:endParaRPr>
          </a:p>
        </p:txBody>
      </p:sp>
      <p:sp>
        <p:nvSpPr>
          <p:cNvPr id="3" name="Content Placeholder 2"/>
          <p:cNvSpPr>
            <a:spLocks noGrp="1"/>
          </p:cNvSpPr>
          <p:nvPr>
            <p:ph idx="1"/>
          </p:nvPr>
        </p:nvSpPr>
        <p:spPr>
          <a:xfrm>
            <a:off x="990600" y="1219200"/>
            <a:ext cx="7696200" cy="5410200"/>
          </a:xfrm>
        </p:spPr>
        <p:txBody>
          <a:bodyPr>
            <a:normAutofit/>
          </a:bodyPr>
          <a:lstStyle/>
          <a:p>
            <a:r>
              <a:rPr lang="ar-YE" b="1" dirty="0" smtClean="0"/>
              <a:t>في </a:t>
            </a:r>
            <a:r>
              <a:rPr lang="ar-YE" b="1" dirty="0" smtClean="0"/>
              <a:t>الظروف الطبيعية </a:t>
            </a:r>
            <a:r>
              <a:rPr lang="ar-YE" dirty="0" smtClean="0"/>
              <a:t>يكمّل </a:t>
            </a:r>
            <a:r>
              <a:rPr lang="ar-YE" dirty="0" smtClean="0"/>
              <a:t>كل من الاعتماد المؤسسي واعتماد البرامج الآخر</a:t>
            </a:r>
            <a:r>
              <a:rPr lang="ar-YE" dirty="0" smtClean="0"/>
              <a:t>. فالاعتماد المؤسسي متطلب سابق لاعتماد البرامج.</a:t>
            </a:r>
            <a:endParaRPr lang="ar-YE" dirty="0" smtClean="0"/>
          </a:p>
          <a:p>
            <a:r>
              <a:rPr lang="ar-YE" dirty="0" smtClean="0"/>
              <a:t>في </a:t>
            </a:r>
            <a:r>
              <a:rPr lang="ar-YE" dirty="0" smtClean="0"/>
              <a:t>ظروف اليمن، كيف يمكن </a:t>
            </a:r>
            <a:r>
              <a:rPr lang="ar-YE" dirty="0" smtClean="0"/>
              <a:t>العمل </a:t>
            </a:r>
            <a:r>
              <a:rPr lang="ar-YE" dirty="0" smtClean="0"/>
              <a:t>بصورة أكثر فعالية وتقديم خدمة مفيدة للوطن؟ </a:t>
            </a:r>
            <a:endParaRPr lang="ar-YE" dirty="0" smtClean="0"/>
          </a:p>
          <a:p>
            <a:pPr lvl="1"/>
            <a:r>
              <a:rPr lang="ar-YE" dirty="0" smtClean="0"/>
              <a:t>فلو بدأنا بالاعتماد المؤسسي قد نأخذ فترة طويلة وسيصعب أو سيطول الانتظار للوصول إلى اعتماد البرامج - والتي تتصل مباشرة بالطالب وتحصيله المعرفي!</a:t>
            </a:r>
          </a:p>
          <a:p>
            <a:pPr lvl="1"/>
            <a:r>
              <a:rPr lang="ar-YE" dirty="0" smtClean="0"/>
              <a:t>ولو توجهنا لاعتماد البرامج أولاً، فإن الغالبية العظمي من ال</a:t>
            </a:r>
            <a:r>
              <a:rPr lang="ar-YE" dirty="0" smtClean="0"/>
              <a:t>طلبة في تخصصات غير نوعية مما قد يحرمهم من الاستفادة من الخدمات التي يقدمها الاعتماد للتعليم العالي.</a:t>
            </a:r>
            <a:endParaRPr lang="ar-YE" dirty="0" smtClean="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YE" b="1" dirty="0" smtClean="0">
                <a:solidFill>
                  <a:srgbClr val="C00000"/>
                </a:solidFill>
              </a:rPr>
              <a:t>واقع </a:t>
            </a:r>
            <a:r>
              <a:rPr lang="ar-SA" b="1" dirty="0" smtClean="0">
                <a:solidFill>
                  <a:srgbClr val="C00000"/>
                </a:solidFill>
              </a:rPr>
              <a:t>مؤسسات </a:t>
            </a:r>
            <a:r>
              <a:rPr lang="ar-SA" b="1" dirty="0">
                <a:solidFill>
                  <a:srgbClr val="C00000"/>
                </a:solidFill>
              </a:rPr>
              <a:t>التعليم العالي في </a:t>
            </a:r>
            <a:r>
              <a:rPr lang="ar-SA" b="1" dirty="0" smtClean="0">
                <a:solidFill>
                  <a:srgbClr val="C00000"/>
                </a:solidFill>
              </a:rPr>
              <a:t>اليمن</a:t>
            </a:r>
            <a:endParaRPr lang="ar-YE" dirty="0">
              <a:solidFill>
                <a:srgbClr val="C00000"/>
              </a:solidFill>
            </a:endParaRPr>
          </a:p>
        </p:txBody>
      </p:sp>
      <p:sp>
        <p:nvSpPr>
          <p:cNvPr id="3" name="Content Placeholder 2"/>
          <p:cNvSpPr>
            <a:spLocks noGrp="1"/>
          </p:cNvSpPr>
          <p:nvPr>
            <p:ph idx="1"/>
          </p:nvPr>
        </p:nvSpPr>
        <p:spPr>
          <a:xfrm>
            <a:off x="1143000" y="1600200"/>
            <a:ext cx="7543800" cy="4525963"/>
          </a:xfrm>
        </p:spPr>
        <p:txBody>
          <a:bodyPr/>
          <a:lstStyle/>
          <a:p>
            <a:pPr lvl="0">
              <a:buNone/>
            </a:pPr>
            <a:r>
              <a:rPr lang="ar-YE" dirty="0" smtClean="0"/>
              <a:t>1- </a:t>
            </a:r>
            <a:r>
              <a:rPr lang="ar-SA" dirty="0" smtClean="0"/>
              <a:t>تفاوت </a:t>
            </a:r>
            <a:r>
              <a:rPr lang="ar-SA" dirty="0"/>
              <a:t>حجم الجامعات بين الكبيرة والمتوسطة، والصغيرة، </a:t>
            </a:r>
            <a:endParaRPr lang="en-US" sz="2800" dirty="0"/>
          </a:p>
          <a:p>
            <a:pPr lvl="1"/>
            <a:r>
              <a:rPr lang="ar-SA" dirty="0"/>
              <a:t>جامعات كبيرة، مثل </a:t>
            </a:r>
            <a:r>
              <a:rPr lang="ar-YE" dirty="0" smtClean="0"/>
              <a:t>جامعة </a:t>
            </a:r>
            <a:r>
              <a:rPr lang="ar-SA" dirty="0" smtClean="0"/>
              <a:t>صنعاء </a:t>
            </a:r>
            <a:r>
              <a:rPr lang="ar-SA" dirty="0"/>
              <a:t>والتي تضم ما يقرب من </a:t>
            </a:r>
            <a:r>
              <a:rPr lang="ar-SA" dirty="0" smtClean="0"/>
              <a:t>7</a:t>
            </a:r>
            <a:r>
              <a:rPr lang="ar-YE" dirty="0" smtClean="0"/>
              <a:t>5</a:t>
            </a:r>
            <a:r>
              <a:rPr lang="ar-SA" dirty="0" smtClean="0"/>
              <a:t>.000 </a:t>
            </a:r>
            <a:r>
              <a:rPr lang="ar-SA" dirty="0"/>
              <a:t>طالب </a:t>
            </a:r>
            <a:r>
              <a:rPr lang="ar-SA" dirty="0" smtClean="0"/>
              <a:t>وطالبة، </a:t>
            </a:r>
            <a:r>
              <a:rPr lang="ar-SA" dirty="0" err="1" smtClean="0"/>
              <a:t>و</a:t>
            </a:r>
            <a:r>
              <a:rPr lang="ar-SA" dirty="0" smtClean="0"/>
              <a:t> 22 كلية.</a:t>
            </a:r>
            <a:endParaRPr lang="en-US" sz="2400" dirty="0"/>
          </a:p>
          <a:p>
            <a:pPr lvl="1"/>
            <a:r>
              <a:rPr lang="ar-SA" dirty="0"/>
              <a:t>جامعات متوسطة، مثل عدن، وتعز، وحضرموت، </a:t>
            </a:r>
            <a:r>
              <a:rPr lang="ar-SA" dirty="0" smtClean="0"/>
              <a:t>والحديدة</a:t>
            </a:r>
            <a:r>
              <a:rPr lang="ar-YE" dirty="0" smtClean="0"/>
              <a:t> والتي تضم ما يقرب من 25.000 طالب وطالبة</a:t>
            </a:r>
            <a:r>
              <a:rPr lang="ar-SA" dirty="0" smtClean="0"/>
              <a:t>.</a:t>
            </a:r>
            <a:endParaRPr lang="en-US" sz="2400" dirty="0"/>
          </a:p>
          <a:p>
            <a:pPr lvl="1"/>
            <a:r>
              <a:rPr lang="ar-SA" dirty="0"/>
              <a:t>جامعات صغيرة، مثل معظم الجامعات </a:t>
            </a:r>
            <a:r>
              <a:rPr lang="ar-SA" dirty="0" smtClean="0"/>
              <a:t>الخاصة</a:t>
            </a:r>
            <a:r>
              <a:rPr lang="ar-YE" dirty="0" smtClean="0"/>
              <a:t>، وبعض الحكومية الناشئة</a:t>
            </a:r>
            <a:r>
              <a:rPr lang="ar-SA" dirty="0" smtClean="0"/>
              <a:t>.</a:t>
            </a:r>
            <a:endParaRPr lang="en-US" sz="2400" dirty="0"/>
          </a:p>
          <a:p>
            <a:endParaRPr lang="ar-YE" dirty="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229600" cy="1143000"/>
          </a:xfrm>
        </p:spPr>
        <p:txBody>
          <a:bodyPr/>
          <a:lstStyle/>
          <a:p>
            <a:r>
              <a:rPr lang="ar-YE" b="1" dirty="0" smtClean="0">
                <a:solidFill>
                  <a:srgbClr val="C00000"/>
                </a:solidFill>
              </a:rPr>
              <a:t>تابع</a:t>
            </a:r>
            <a:r>
              <a:rPr lang="ar-YE" dirty="0" smtClean="0">
                <a:solidFill>
                  <a:srgbClr val="C00000"/>
                </a:solidFill>
              </a:rPr>
              <a:t> </a:t>
            </a:r>
            <a:r>
              <a:rPr lang="ar-YE" b="1" dirty="0" smtClean="0">
                <a:solidFill>
                  <a:srgbClr val="C00000"/>
                </a:solidFill>
              </a:rPr>
              <a:t>واقع </a:t>
            </a:r>
            <a:r>
              <a:rPr lang="ar-SA" b="1" dirty="0" smtClean="0">
                <a:solidFill>
                  <a:srgbClr val="C00000"/>
                </a:solidFill>
              </a:rPr>
              <a:t>مؤسسات التعليم العالي في اليمن</a:t>
            </a:r>
            <a:endParaRPr lang="ar-YE" dirty="0">
              <a:solidFill>
                <a:srgbClr val="C00000"/>
              </a:solidFill>
            </a:endParaRPr>
          </a:p>
        </p:txBody>
      </p:sp>
      <p:sp>
        <p:nvSpPr>
          <p:cNvPr id="3" name="Content Placeholder 2"/>
          <p:cNvSpPr>
            <a:spLocks noGrp="1"/>
          </p:cNvSpPr>
          <p:nvPr>
            <p:ph idx="1"/>
          </p:nvPr>
        </p:nvSpPr>
        <p:spPr>
          <a:xfrm>
            <a:off x="1143000" y="1600200"/>
            <a:ext cx="7543800" cy="4953000"/>
          </a:xfrm>
        </p:spPr>
        <p:txBody>
          <a:bodyPr>
            <a:normAutofit lnSpcReduction="10000"/>
          </a:bodyPr>
          <a:lstStyle/>
          <a:p>
            <a:pPr lvl="0">
              <a:buNone/>
            </a:pPr>
            <a:r>
              <a:rPr lang="ar-YE" dirty="0" smtClean="0"/>
              <a:t>2- </a:t>
            </a:r>
            <a:r>
              <a:rPr lang="ar-SA" dirty="0" smtClean="0"/>
              <a:t>تأسيس </a:t>
            </a:r>
            <a:r>
              <a:rPr lang="ar-SA" dirty="0"/>
              <a:t>الجامعات قبل وضع نظام الاعتماد الأكاديمي مما أدى إلى </a:t>
            </a:r>
            <a:r>
              <a:rPr lang="ar-YE" dirty="0" smtClean="0"/>
              <a:t>عدم التركيز على معايير الحد الأدنى، وهذا أثر في جوانب كثيرة </a:t>
            </a:r>
            <a:r>
              <a:rPr lang="ar-YE" dirty="0" smtClean="0"/>
              <a:t>في الأداء</a:t>
            </a:r>
            <a:r>
              <a:rPr lang="ar-SA" dirty="0" smtClean="0"/>
              <a:t>، </a:t>
            </a:r>
            <a:r>
              <a:rPr lang="ar-YE" dirty="0" smtClean="0"/>
              <a:t>مثل</a:t>
            </a:r>
            <a:r>
              <a:rPr lang="ar-SA" dirty="0" smtClean="0"/>
              <a:t>:</a:t>
            </a:r>
            <a:endParaRPr lang="en-US" sz="2800" dirty="0"/>
          </a:p>
          <a:p>
            <a:pPr lvl="1"/>
            <a:r>
              <a:rPr lang="ar-SA" dirty="0"/>
              <a:t>ضعف الإمكانات المادية والتجهيزات.</a:t>
            </a:r>
            <a:endParaRPr lang="en-US" sz="2400" dirty="0"/>
          </a:p>
          <a:p>
            <a:pPr lvl="1"/>
            <a:r>
              <a:rPr lang="ar-SA" dirty="0"/>
              <a:t>قلة أعضاء هيئة التدريس.</a:t>
            </a:r>
            <a:endParaRPr lang="en-US" sz="2400" dirty="0"/>
          </a:p>
          <a:p>
            <a:pPr lvl="1"/>
            <a:r>
              <a:rPr lang="ar-YE" dirty="0" smtClean="0"/>
              <a:t>استنساخ </a:t>
            </a:r>
            <a:r>
              <a:rPr lang="ar-SA" dirty="0" smtClean="0"/>
              <a:t>البرامج الأكاديمية</a:t>
            </a:r>
            <a:r>
              <a:rPr lang="ar-YE" dirty="0" smtClean="0"/>
              <a:t> من جامعات </a:t>
            </a:r>
            <a:r>
              <a:rPr lang="ar-YE" dirty="0" smtClean="0"/>
              <a:t>سابقة</a:t>
            </a:r>
            <a:r>
              <a:rPr lang="ar-SA" dirty="0" smtClean="0"/>
              <a:t>.</a:t>
            </a:r>
            <a:endParaRPr lang="en-US" sz="2400" dirty="0"/>
          </a:p>
          <a:p>
            <a:pPr lvl="1"/>
            <a:r>
              <a:rPr lang="ar-SA" dirty="0"/>
              <a:t>ضعف </a:t>
            </a:r>
            <a:r>
              <a:rPr lang="ar-SA" dirty="0" err="1" smtClean="0"/>
              <a:t>الميزاني</a:t>
            </a:r>
            <a:r>
              <a:rPr lang="ar-YE" dirty="0" err="1" smtClean="0"/>
              <a:t>ات</a:t>
            </a:r>
            <a:r>
              <a:rPr lang="ar-SA" dirty="0" smtClean="0"/>
              <a:t>.</a:t>
            </a:r>
            <a:endParaRPr lang="en-US" sz="2400" dirty="0"/>
          </a:p>
          <a:p>
            <a:pPr lvl="1"/>
            <a:r>
              <a:rPr lang="ar-SA" dirty="0"/>
              <a:t>مركزية السلطة الإدارية في الجامعات.</a:t>
            </a:r>
            <a:endParaRPr lang="en-US" sz="2400" dirty="0"/>
          </a:p>
          <a:p>
            <a:pPr lvl="1"/>
            <a:r>
              <a:rPr lang="ar-SA" dirty="0"/>
              <a:t>تشتت مواقع الحرم </a:t>
            </a:r>
            <a:r>
              <a:rPr lang="ar-SA" dirty="0" smtClean="0"/>
              <a:t>الجامعي.</a:t>
            </a:r>
            <a:endParaRPr lang="ar-YE" dirty="0" smtClean="0"/>
          </a:p>
          <a:p>
            <a:pPr lvl="1" algn="l">
              <a:buNone/>
            </a:pPr>
            <a:r>
              <a:rPr lang="ar-YE" sz="2400" dirty="0" smtClean="0"/>
              <a:t>يتبع</a:t>
            </a:r>
            <a:endParaRPr lang="en-US" sz="2400" dirty="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229600" cy="1143000"/>
          </a:xfrm>
        </p:spPr>
        <p:txBody>
          <a:bodyPr/>
          <a:lstStyle/>
          <a:p>
            <a:r>
              <a:rPr lang="ar-YE" b="1" dirty="0" smtClean="0">
                <a:solidFill>
                  <a:srgbClr val="C00000"/>
                </a:solidFill>
              </a:rPr>
              <a:t>تابع</a:t>
            </a:r>
            <a:r>
              <a:rPr lang="ar-YE" dirty="0" smtClean="0">
                <a:solidFill>
                  <a:srgbClr val="C00000"/>
                </a:solidFill>
              </a:rPr>
              <a:t> </a:t>
            </a:r>
            <a:r>
              <a:rPr lang="ar-YE" b="1" dirty="0" smtClean="0">
                <a:solidFill>
                  <a:srgbClr val="C00000"/>
                </a:solidFill>
              </a:rPr>
              <a:t>واقع </a:t>
            </a:r>
            <a:r>
              <a:rPr lang="ar-SA" b="1" dirty="0" smtClean="0">
                <a:solidFill>
                  <a:srgbClr val="C00000"/>
                </a:solidFill>
              </a:rPr>
              <a:t>مؤسسات التعليم العالي في اليمن</a:t>
            </a:r>
            <a:endParaRPr lang="ar-YE" dirty="0">
              <a:solidFill>
                <a:srgbClr val="C00000"/>
              </a:solidFill>
            </a:endParaRPr>
          </a:p>
        </p:txBody>
      </p:sp>
      <p:sp>
        <p:nvSpPr>
          <p:cNvPr id="3" name="Content Placeholder 2"/>
          <p:cNvSpPr>
            <a:spLocks noGrp="1"/>
          </p:cNvSpPr>
          <p:nvPr>
            <p:ph idx="1"/>
          </p:nvPr>
        </p:nvSpPr>
        <p:spPr>
          <a:xfrm>
            <a:off x="1066800" y="1600200"/>
            <a:ext cx="7620000" cy="4525963"/>
          </a:xfrm>
        </p:spPr>
        <p:txBody>
          <a:bodyPr/>
          <a:lstStyle/>
          <a:p>
            <a:pPr lvl="0">
              <a:buNone/>
            </a:pPr>
            <a:r>
              <a:rPr lang="ar-YE" dirty="0" smtClean="0"/>
              <a:t>3- </a:t>
            </a:r>
            <a:r>
              <a:rPr lang="ar-SA" dirty="0" smtClean="0"/>
              <a:t>الضغوط </a:t>
            </a:r>
            <a:r>
              <a:rPr lang="ar-SA" dirty="0"/>
              <a:t>السياسية والاجتماعية على الدولة لتأسيس جامعات في محافظات لا تتوفر فيها الإمكانات سواء المادية أم </a:t>
            </a:r>
            <a:r>
              <a:rPr lang="ar-SA" dirty="0" smtClean="0"/>
              <a:t>البشرية.</a:t>
            </a:r>
            <a:endParaRPr lang="ar-YE" dirty="0"/>
          </a:p>
          <a:p>
            <a:pPr lvl="0">
              <a:buNone/>
            </a:pPr>
            <a:r>
              <a:rPr lang="ar-YE" dirty="0" smtClean="0"/>
              <a:t>4- </a:t>
            </a:r>
            <a:r>
              <a:rPr lang="ar-YE" dirty="0" smtClean="0"/>
              <a:t>الانتشار السريع للجامعات الخاصة ورافقه عدم </a:t>
            </a:r>
            <a:r>
              <a:rPr lang="ar-YE" dirty="0" smtClean="0"/>
              <a:t>القدرة على </a:t>
            </a:r>
            <a:r>
              <a:rPr lang="ar-YE" dirty="0" err="1" smtClean="0"/>
              <a:t>تفعيل</a:t>
            </a:r>
            <a:r>
              <a:rPr lang="ar-YE" dirty="0" smtClean="0"/>
              <a:t> معايير </a:t>
            </a:r>
            <a:r>
              <a:rPr lang="ar-SA" dirty="0" smtClean="0"/>
              <a:t>قانون التعليم الجامعي الأهلي، والتي تمثل معايير الحد الأدنى للترخيص للعمل.</a:t>
            </a:r>
            <a:endParaRPr lang="ar-YE" dirty="0" smtClean="0"/>
          </a:p>
          <a:p>
            <a:pPr algn="l">
              <a:buNone/>
            </a:pPr>
            <a:r>
              <a:rPr lang="ar-YE" dirty="0" smtClean="0"/>
              <a:t>يتبع</a:t>
            </a:r>
            <a:endParaRPr lang="en-US" dirty="0" smtClean="0"/>
          </a:p>
          <a:p>
            <a:endParaRPr lang="ar-YE" dirty="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84238"/>
          </a:xfrm>
        </p:spPr>
        <p:txBody>
          <a:bodyPr/>
          <a:lstStyle/>
          <a:p>
            <a:r>
              <a:rPr lang="ar-YE" b="1" dirty="0" smtClean="0">
                <a:solidFill>
                  <a:srgbClr val="C00000"/>
                </a:solidFill>
              </a:rPr>
              <a:t>معالجة عيوب الاعتماد المؤسسي</a:t>
            </a:r>
            <a:endParaRPr lang="ar-YE" b="1" dirty="0">
              <a:solidFill>
                <a:srgbClr val="C00000"/>
              </a:solidFill>
            </a:endParaRPr>
          </a:p>
        </p:txBody>
      </p:sp>
      <p:sp>
        <p:nvSpPr>
          <p:cNvPr id="3" name="Content Placeholder 2"/>
          <p:cNvSpPr>
            <a:spLocks noGrp="1"/>
          </p:cNvSpPr>
          <p:nvPr>
            <p:ph idx="1"/>
          </p:nvPr>
        </p:nvSpPr>
        <p:spPr>
          <a:xfrm>
            <a:off x="990600" y="1143000"/>
            <a:ext cx="2057400" cy="5486400"/>
          </a:xfrm>
        </p:spPr>
        <p:txBody>
          <a:bodyPr/>
          <a:lstStyle/>
          <a:p>
            <a:endParaRPr lang="ar-YE" dirty="0" smtClean="0"/>
          </a:p>
          <a:p>
            <a:endParaRPr lang="ar-YE" dirty="0"/>
          </a:p>
          <a:p>
            <a:pPr algn="ctr">
              <a:buNone/>
            </a:pPr>
            <a:r>
              <a:rPr lang="ar-YE" b="1" dirty="0" smtClean="0"/>
              <a:t>المعالجة</a:t>
            </a:r>
          </a:p>
          <a:p>
            <a:pPr>
              <a:buNone/>
            </a:pPr>
            <a:endParaRPr lang="ar-YE" dirty="0"/>
          </a:p>
          <a:p>
            <a:pPr>
              <a:buNone/>
            </a:pPr>
            <a:r>
              <a:rPr lang="ar-YE" dirty="0" smtClean="0"/>
              <a:t>اعتماد البرامج</a:t>
            </a:r>
          </a:p>
          <a:p>
            <a:pPr>
              <a:buNone/>
            </a:pPr>
            <a:endParaRPr lang="ar-YE" dirty="0"/>
          </a:p>
        </p:txBody>
      </p:sp>
      <p:sp>
        <p:nvSpPr>
          <p:cNvPr id="4" name="Content Placeholder 2"/>
          <p:cNvSpPr txBox="1">
            <a:spLocks/>
          </p:cNvSpPr>
          <p:nvPr/>
        </p:nvSpPr>
        <p:spPr>
          <a:xfrm>
            <a:off x="3200400" y="1066800"/>
            <a:ext cx="5715000" cy="5638800"/>
          </a:xfrm>
          <a:prstGeom prst="rect">
            <a:avLst/>
          </a:prstGeom>
        </p:spPr>
        <p:txBody>
          <a:bodyPr vert="horz" lIns="91440" tIns="45720" rIns="91440" bIns="45720" rtlCol="1">
            <a:normAutofit fontScale="85000" lnSpcReduction="20000"/>
          </a:bodyPr>
          <a:lstStyle/>
          <a:p>
            <a:pPr marL="514350" marR="0" lvl="0" indent="-514350" algn="r" defTabSz="914400" rtl="1" eaLnBrk="1" fontAlgn="auto" latinLnBrk="0" hangingPunct="1">
              <a:lnSpc>
                <a:spcPct val="100000"/>
              </a:lnSpc>
              <a:spcBef>
                <a:spcPct val="20000"/>
              </a:spcBef>
              <a:spcAft>
                <a:spcPts val="0"/>
              </a:spcAft>
              <a:buClrTx/>
              <a:buSzTx/>
              <a:buFont typeface="+mj-lt"/>
              <a:buAutoNum type="arabicPeriod"/>
              <a:tabLst/>
              <a:defRPr/>
            </a:pPr>
            <a:r>
              <a:rPr kumimoji="0" lang="ar-SA" sz="3200" b="1" i="0" u="none" strike="noStrike" kern="1200" cap="none" spc="0" normalizeH="0" baseline="0" noProof="0" dirty="0" smtClean="0">
                <a:ln>
                  <a:noFill/>
                </a:ln>
                <a:solidFill>
                  <a:schemeClr val="tx1"/>
                </a:solidFill>
                <a:effectLst/>
                <a:uLnTx/>
                <a:uFillTx/>
                <a:latin typeface="+mn-lt"/>
                <a:ea typeface="+mn-ea"/>
                <a:cs typeface="+mn-cs"/>
              </a:rPr>
              <a:t>يفقد التركيز على الجودة، ويتم التركيز على معايير الحد الأدنى.</a:t>
            </a: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a:p>
            <a:pPr marL="514350" marR="0" lvl="0" indent="-514350" algn="r" defTabSz="914400" rtl="1" eaLnBrk="1" fontAlgn="auto" latinLnBrk="0" hangingPunct="1">
              <a:lnSpc>
                <a:spcPct val="100000"/>
              </a:lnSpc>
              <a:spcBef>
                <a:spcPct val="20000"/>
              </a:spcBef>
              <a:spcAft>
                <a:spcPts val="0"/>
              </a:spcAft>
              <a:buClrTx/>
              <a:buSzTx/>
              <a:buFont typeface="+mj-lt"/>
              <a:buAutoNum type="arabicPeriod"/>
              <a:tabLst/>
              <a:defRPr/>
            </a:pPr>
            <a:r>
              <a:rPr kumimoji="0" lang="ar-SA" sz="3200" b="1" i="0" u="none" strike="noStrike" kern="1200" cap="none" spc="0" normalizeH="0" baseline="0" noProof="0" dirty="0" smtClean="0">
                <a:ln>
                  <a:noFill/>
                </a:ln>
                <a:solidFill>
                  <a:schemeClr val="tx1"/>
                </a:solidFill>
                <a:effectLst/>
                <a:uLnTx/>
                <a:uFillTx/>
                <a:latin typeface="+mn-lt"/>
                <a:ea typeface="+mn-ea"/>
                <a:cs typeface="+mn-cs"/>
              </a:rPr>
              <a:t>الاهتمام بالمؤسسة ككل، قد </a:t>
            </a:r>
            <a:r>
              <a:rPr kumimoji="0" lang="ar-YE" sz="3200" b="1" i="0" u="none" strike="noStrike" kern="1200" cap="none" spc="0" normalizeH="0" baseline="0" noProof="0" dirty="0" smtClean="0">
                <a:ln>
                  <a:noFill/>
                </a:ln>
                <a:solidFill>
                  <a:schemeClr val="tx1"/>
                </a:solidFill>
                <a:effectLst/>
                <a:uLnTx/>
                <a:uFillTx/>
                <a:latin typeface="+mn-lt"/>
                <a:ea typeface="+mn-ea"/>
                <a:cs typeface="+mn-cs"/>
              </a:rPr>
              <a:t>يؤدي إلى عدم </a:t>
            </a:r>
            <a:r>
              <a:rPr kumimoji="0" lang="ar-SA" sz="3200" b="1" i="0" u="none" strike="noStrike" kern="1200" cap="none" spc="0" normalizeH="0" baseline="0" noProof="0" dirty="0" smtClean="0">
                <a:ln>
                  <a:noFill/>
                </a:ln>
                <a:solidFill>
                  <a:schemeClr val="tx1"/>
                </a:solidFill>
                <a:effectLst/>
                <a:uLnTx/>
                <a:uFillTx/>
                <a:latin typeface="+mn-lt"/>
                <a:ea typeface="+mn-ea"/>
                <a:cs typeface="+mn-cs"/>
              </a:rPr>
              <a:t>التركيز على جوانب مهمة مثل إهمال بعض البرامج الأكاديمية أو الخدمات الطلابية.</a:t>
            </a: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a:p>
            <a:pPr marL="514350" marR="0" lvl="0" indent="-514350" algn="r" defTabSz="914400" rtl="1" eaLnBrk="1" fontAlgn="auto" latinLnBrk="0" hangingPunct="1">
              <a:lnSpc>
                <a:spcPct val="100000"/>
              </a:lnSpc>
              <a:spcBef>
                <a:spcPct val="20000"/>
              </a:spcBef>
              <a:spcAft>
                <a:spcPts val="0"/>
              </a:spcAft>
              <a:buClrTx/>
              <a:buSzTx/>
              <a:buFont typeface="+mj-lt"/>
              <a:buAutoNum type="arabicPeriod"/>
              <a:tabLst/>
              <a:defRPr/>
            </a:pPr>
            <a:r>
              <a:rPr kumimoji="0" lang="ar-SA" sz="3200" b="1" i="0" u="none" strike="noStrike" kern="1200" cap="none" spc="0" normalizeH="0" baseline="0" noProof="0" dirty="0" smtClean="0">
                <a:ln>
                  <a:noFill/>
                </a:ln>
                <a:solidFill>
                  <a:schemeClr val="tx1"/>
                </a:solidFill>
                <a:effectLst/>
                <a:uLnTx/>
                <a:uFillTx/>
                <a:latin typeface="+mn-lt"/>
                <a:ea typeface="+mn-ea"/>
                <a:cs typeface="+mn-cs"/>
              </a:rPr>
              <a:t>أكثر تعقيدا من اعتماد البرامج.</a:t>
            </a: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a:p>
            <a:pPr marL="514350" marR="0" lvl="0" indent="-514350" algn="r" defTabSz="914400" rtl="1" eaLnBrk="1" fontAlgn="auto" latinLnBrk="0" hangingPunct="1">
              <a:lnSpc>
                <a:spcPct val="100000"/>
              </a:lnSpc>
              <a:spcBef>
                <a:spcPct val="20000"/>
              </a:spcBef>
              <a:spcAft>
                <a:spcPts val="0"/>
              </a:spcAft>
              <a:buClrTx/>
              <a:buSzTx/>
              <a:buFont typeface="+mj-lt"/>
              <a:buAutoNum type="arabicPeriod"/>
              <a:tabLst/>
              <a:defRPr/>
            </a:pPr>
            <a:r>
              <a:rPr kumimoji="0" lang="ar-YE" sz="3200" b="1" i="0" u="none" strike="noStrike" kern="1200" cap="none" spc="0" normalizeH="0" baseline="0" noProof="0" dirty="0" smtClean="0">
                <a:ln>
                  <a:noFill/>
                </a:ln>
                <a:solidFill>
                  <a:schemeClr val="tx1"/>
                </a:solidFill>
                <a:effectLst/>
                <a:uLnTx/>
                <a:uFillTx/>
                <a:latin typeface="+mn-lt"/>
                <a:ea typeface="+mn-ea"/>
                <a:cs typeface="+mn-cs"/>
              </a:rPr>
              <a:t>قد تلعب المحاباة دورا خطيرا في نتائجه؛ لأن </a:t>
            </a:r>
            <a:r>
              <a:rPr kumimoji="0" lang="ar-YE" sz="3200" b="1" i="0" u="none" strike="noStrike" kern="1200" cap="none" spc="0" normalizeH="0" baseline="0" noProof="0" dirty="0" smtClean="0">
                <a:ln>
                  <a:noFill/>
                </a:ln>
                <a:solidFill>
                  <a:schemeClr val="tx1"/>
                </a:solidFill>
                <a:effectLst/>
                <a:uLnTx/>
                <a:uFillTx/>
                <a:latin typeface="+mn-lt"/>
                <a:ea typeface="+mn-ea"/>
                <a:cs typeface="+mn-cs"/>
              </a:rPr>
              <a:t>فعل القرار كبير؛</a:t>
            </a:r>
            <a:r>
              <a:rPr kumimoji="0" lang="ar-YE" sz="3200" b="1" i="0" u="none" strike="noStrike" kern="1200" cap="none" spc="0" normalizeH="0" noProof="0" dirty="0" smtClean="0">
                <a:ln>
                  <a:noFill/>
                </a:ln>
                <a:solidFill>
                  <a:schemeClr val="tx1"/>
                </a:solidFill>
                <a:effectLst/>
                <a:uLnTx/>
                <a:uFillTx/>
                <a:latin typeface="+mn-lt"/>
                <a:ea typeface="+mn-ea"/>
                <a:cs typeface="+mn-cs"/>
              </a:rPr>
              <a:t> كونه </a:t>
            </a:r>
            <a:r>
              <a:rPr kumimoji="0" lang="ar-YE" sz="3200" b="1" i="0" u="none" strike="noStrike" kern="1200" cap="none" spc="0" normalizeH="0" baseline="0" noProof="0" dirty="0" smtClean="0">
                <a:ln>
                  <a:noFill/>
                </a:ln>
                <a:solidFill>
                  <a:schemeClr val="tx1"/>
                </a:solidFill>
                <a:effectLst/>
                <a:uLnTx/>
                <a:uFillTx/>
                <a:latin typeface="+mn-lt"/>
                <a:ea typeface="+mn-ea"/>
                <a:cs typeface="+mn-cs"/>
              </a:rPr>
              <a:t>يتصل </a:t>
            </a:r>
            <a:r>
              <a:rPr kumimoji="0" lang="ar-YE" sz="3200" b="1" i="0" u="none" strike="noStrike" kern="1200" cap="none" spc="0" normalizeH="0" baseline="0" noProof="0" dirty="0" smtClean="0">
                <a:ln>
                  <a:noFill/>
                </a:ln>
                <a:solidFill>
                  <a:schemeClr val="tx1"/>
                </a:solidFill>
                <a:effectLst/>
                <a:uLnTx/>
                <a:uFillTx/>
                <a:latin typeface="+mn-lt"/>
                <a:ea typeface="+mn-ea"/>
                <a:cs typeface="+mn-cs"/>
              </a:rPr>
              <a:t>بكيان المؤسسة </a:t>
            </a:r>
            <a:r>
              <a:rPr kumimoji="0" lang="ar-YE" sz="3200" b="1" i="0" u="none" strike="noStrike" kern="1200" cap="none" spc="0" normalizeH="0" baseline="0" noProof="0" dirty="0" smtClean="0">
                <a:ln>
                  <a:noFill/>
                </a:ln>
                <a:solidFill>
                  <a:schemeClr val="tx1"/>
                </a:solidFill>
                <a:effectLst/>
                <a:uLnTx/>
                <a:uFillTx/>
                <a:latin typeface="+mn-lt"/>
                <a:ea typeface="+mn-ea"/>
                <a:cs typeface="+mn-cs"/>
              </a:rPr>
              <a:t>ككل.</a:t>
            </a: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a:p>
            <a:pPr marL="514350" marR="0" lvl="0" indent="-514350" algn="r" defTabSz="914400" rtl="1" eaLnBrk="1" fontAlgn="auto" latinLnBrk="0" hangingPunct="1">
              <a:lnSpc>
                <a:spcPct val="100000"/>
              </a:lnSpc>
              <a:spcBef>
                <a:spcPct val="20000"/>
              </a:spcBef>
              <a:spcAft>
                <a:spcPts val="0"/>
              </a:spcAft>
              <a:buClrTx/>
              <a:buSzTx/>
              <a:buFont typeface="+mj-lt"/>
              <a:buAutoNum type="arabicPeriod"/>
              <a:tabLst/>
              <a:defRPr/>
            </a:pPr>
            <a:r>
              <a:rPr kumimoji="0" lang="ar-YE" sz="3200" b="1" i="0" u="none" strike="noStrike" kern="1200" cap="none" spc="0" normalizeH="0" baseline="0" noProof="0" dirty="0" smtClean="0">
                <a:ln>
                  <a:noFill/>
                </a:ln>
                <a:solidFill>
                  <a:schemeClr val="tx1"/>
                </a:solidFill>
                <a:effectLst/>
                <a:uLnTx/>
                <a:uFillTx/>
                <a:latin typeface="+mn-lt"/>
                <a:ea typeface="+mn-ea"/>
                <a:cs typeface="+mn-cs"/>
              </a:rPr>
              <a:t>تضخم مؤسسات التعليم العالي اليمنية والحكومية منها بالذات مما يعقد عملية التقويم.</a:t>
            </a:r>
          </a:p>
          <a:p>
            <a:pPr marL="514350" lvl="0" indent="-514350">
              <a:spcBef>
                <a:spcPct val="20000"/>
              </a:spcBef>
              <a:buFont typeface="+mj-lt"/>
              <a:buAutoNum type="arabicPeriod"/>
              <a:defRPr/>
            </a:pPr>
            <a:r>
              <a:rPr lang="ar-YE" sz="3200" b="1" dirty="0" smtClean="0"/>
              <a:t>إحجام مؤسسات التعليم العالي عن التقدم للاعتماد المؤسسي؛ لأنها ببساطة لا تستطيع تحقيق معاييره.</a:t>
            </a: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Rectangle 4"/>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ox(i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31838"/>
          </a:xfrm>
        </p:spPr>
        <p:txBody>
          <a:bodyPr>
            <a:normAutofit fontScale="90000"/>
          </a:bodyPr>
          <a:lstStyle/>
          <a:p>
            <a:r>
              <a:rPr lang="ar-YE" b="1" dirty="0" smtClean="0">
                <a:solidFill>
                  <a:srgbClr val="C00000"/>
                </a:solidFill>
              </a:rPr>
              <a:t>معالجة عيوب اعتماد البرامج</a:t>
            </a:r>
            <a:endParaRPr lang="ar-YE" b="1" dirty="0">
              <a:solidFill>
                <a:srgbClr val="C00000"/>
              </a:solidFill>
            </a:endParaRPr>
          </a:p>
        </p:txBody>
      </p:sp>
      <p:sp>
        <p:nvSpPr>
          <p:cNvPr id="3" name="Content Placeholder 2"/>
          <p:cNvSpPr>
            <a:spLocks noGrp="1"/>
          </p:cNvSpPr>
          <p:nvPr>
            <p:ph idx="1"/>
          </p:nvPr>
        </p:nvSpPr>
        <p:spPr>
          <a:xfrm>
            <a:off x="838200" y="1295400"/>
            <a:ext cx="2667000" cy="5410200"/>
          </a:xfrm>
        </p:spPr>
        <p:txBody>
          <a:bodyPr/>
          <a:lstStyle/>
          <a:p>
            <a:endParaRPr lang="ar-YE" dirty="0" smtClean="0"/>
          </a:p>
          <a:p>
            <a:endParaRPr lang="ar-YE" dirty="0"/>
          </a:p>
          <a:p>
            <a:pPr algn="ctr">
              <a:buNone/>
            </a:pPr>
            <a:r>
              <a:rPr lang="ar-YE" b="1" dirty="0" smtClean="0"/>
              <a:t>المعالجة</a:t>
            </a:r>
          </a:p>
          <a:p>
            <a:endParaRPr lang="ar-YE" dirty="0"/>
          </a:p>
          <a:p>
            <a:pPr>
              <a:buNone/>
            </a:pPr>
            <a:r>
              <a:rPr lang="ar-YE" dirty="0" smtClean="0"/>
              <a:t>الاعتماد المؤسسي</a:t>
            </a:r>
            <a:endParaRPr lang="ar-YE" dirty="0"/>
          </a:p>
        </p:txBody>
      </p:sp>
      <p:sp>
        <p:nvSpPr>
          <p:cNvPr id="4" name="Content Placeholder 2"/>
          <p:cNvSpPr txBox="1">
            <a:spLocks/>
          </p:cNvSpPr>
          <p:nvPr/>
        </p:nvSpPr>
        <p:spPr>
          <a:xfrm>
            <a:off x="3352800" y="1066800"/>
            <a:ext cx="5638800" cy="5638800"/>
          </a:xfrm>
          <a:prstGeom prst="rect">
            <a:avLst/>
          </a:prstGeom>
        </p:spPr>
        <p:txBody>
          <a:bodyPr vert="horz" lIns="91440" tIns="45720" rIns="91440" bIns="45720" rtlCol="1">
            <a:noAutofit/>
          </a:bodyPr>
          <a:lstStyle/>
          <a:p>
            <a:pPr marL="514350" marR="0" lvl="0" indent="-514350" algn="r" defTabSz="914400" rtl="1" eaLnBrk="1" fontAlgn="auto" latinLnBrk="0" hangingPunct="1">
              <a:lnSpc>
                <a:spcPct val="100000"/>
              </a:lnSpc>
              <a:spcBef>
                <a:spcPct val="20000"/>
              </a:spcBef>
              <a:spcAft>
                <a:spcPts val="0"/>
              </a:spcAft>
              <a:buClrTx/>
              <a:buSzTx/>
              <a:buFont typeface="+mj-lt"/>
              <a:buAutoNum type="arabicPeriod"/>
              <a:tabLst/>
              <a:defRPr/>
            </a:pPr>
            <a:r>
              <a:rPr kumimoji="0" lang="ar-SA" sz="2800" b="1" i="0" u="none" strike="noStrike" kern="1200" cap="none" spc="0" normalizeH="0" baseline="0" noProof="0" dirty="0" smtClean="0">
                <a:ln>
                  <a:noFill/>
                </a:ln>
                <a:solidFill>
                  <a:schemeClr val="tx1"/>
                </a:solidFill>
                <a:effectLst/>
                <a:uLnTx/>
                <a:uFillTx/>
                <a:latin typeface="+mn-lt"/>
                <a:ea typeface="+mn-ea"/>
                <a:cs typeface="+mn-cs"/>
              </a:rPr>
              <a:t>يجعل البرامج متشابهة حول العالم، مما يفقدها التميز والإبداع.</a:t>
            </a: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514350" marR="0" lvl="0" indent="-514350" algn="r" defTabSz="914400" rtl="1" eaLnBrk="1" fontAlgn="auto" latinLnBrk="0" hangingPunct="1">
              <a:lnSpc>
                <a:spcPct val="100000"/>
              </a:lnSpc>
              <a:spcBef>
                <a:spcPct val="20000"/>
              </a:spcBef>
              <a:spcAft>
                <a:spcPts val="0"/>
              </a:spcAft>
              <a:buClrTx/>
              <a:buSzTx/>
              <a:buFont typeface="+mj-lt"/>
              <a:buAutoNum type="arabicPeriod"/>
              <a:tabLst/>
              <a:defRPr/>
            </a:pPr>
            <a:r>
              <a:rPr kumimoji="0" lang="ar-SA" sz="2800" b="1" i="0" u="none" strike="noStrike" kern="1200" cap="none" spc="0" normalizeH="0" baseline="0" noProof="0" dirty="0" smtClean="0">
                <a:ln>
                  <a:noFill/>
                </a:ln>
                <a:solidFill>
                  <a:schemeClr val="tx1"/>
                </a:solidFill>
                <a:effectLst/>
                <a:uLnTx/>
                <a:uFillTx/>
                <a:latin typeface="+mn-lt"/>
                <a:ea typeface="+mn-ea"/>
                <a:cs typeface="+mn-cs"/>
              </a:rPr>
              <a:t>قد تستخدم بعض مؤسسات التعليم العالي الاعتماد الأكاديمي كفرصة للتهرب من مسئولياتها فتقوم باعتماد برامج محددة وهي النوعية والتي ينتسب إليها أعداد قليلة من الطلبة وتعفي نفسها من توفير الظروف والإمكانات المناسبة لاعتماد بقية البرامج والتي تضم أعداد </a:t>
            </a:r>
            <a:r>
              <a:rPr kumimoji="0" lang="ar-YE" sz="2800" b="1" i="0" u="none" strike="noStrike" kern="1200" cap="none" spc="0" normalizeH="0" baseline="0" noProof="0" dirty="0" smtClean="0">
                <a:ln>
                  <a:noFill/>
                </a:ln>
                <a:solidFill>
                  <a:schemeClr val="tx1"/>
                </a:solidFill>
                <a:effectLst/>
                <a:uLnTx/>
                <a:uFillTx/>
                <a:latin typeface="+mn-lt"/>
                <a:ea typeface="+mn-ea"/>
                <a:cs typeface="+mn-cs"/>
              </a:rPr>
              <a:t>طلبة </a:t>
            </a:r>
            <a:r>
              <a:rPr kumimoji="0" lang="ar-SA" sz="2800" b="1" i="0" u="none" strike="noStrike" kern="1200" cap="none" spc="0" normalizeH="0" baseline="0" noProof="0" dirty="0" smtClean="0">
                <a:ln>
                  <a:noFill/>
                </a:ln>
                <a:solidFill>
                  <a:schemeClr val="tx1"/>
                </a:solidFill>
                <a:effectLst/>
                <a:uLnTx/>
                <a:uFillTx/>
                <a:latin typeface="+mn-lt"/>
                <a:ea typeface="+mn-ea"/>
                <a:cs typeface="+mn-cs"/>
              </a:rPr>
              <a:t>كبير.</a:t>
            </a: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514350" marR="0" lvl="0" indent="-514350" algn="r" defTabSz="914400" rtl="1" eaLnBrk="1" fontAlgn="auto" latinLnBrk="0" hangingPunct="1">
              <a:lnSpc>
                <a:spcPct val="100000"/>
              </a:lnSpc>
              <a:spcBef>
                <a:spcPct val="20000"/>
              </a:spcBef>
              <a:spcAft>
                <a:spcPts val="0"/>
              </a:spcAft>
              <a:buClrTx/>
              <a:buSzTx/>
              <a:buFont typeface="+mj-lt"/>
              <a:buAutoNum type="arabicPeriod"/>
              <a:tabLst/>
              <a:defRPr/>
            </a:pPr>
            <a:r>
              <a:rPr kumimoji="0" lang="ar-SA" sz="2800" b="1" i="0" u="none" strike="noStrike" kern="1200" cap="none" spc="0" normalizeH="0" baseline="0" noProof="0" dirty="0" smtClean="0">
                <a:ln>
                  <a:noFill/>
                </a:ln>
                <a:solidFill>
                  <a:schemeClr val="tx1"/>
                </a:solidFill>
                <a:effectLst/>
                <a:uLnTx/>
                <a:uFillTx/>
                <a:latin typeface="+mn-lt"/>
                <a:ea typeface="+mn-ea"/>
                <a:cs typeface="+mn-cs"/>
              </a:rPr>
              <a:t>قد تقتصر بعض الجامعات على اعتماد برامج نوعية وتحرم غالية الطلبة من الحصول على تعليم جيد مما يخلق مشكلة أخلاقية تتصل بالتزامنا </a:t>
            </a:r>
            <a:r>
              <a:rPr kumimoji="0" lang="ar-SA" sz="2800" b="1" i="0" u="none" strike="noStrike" kern="1200" cap="none" spc="0" normalizeH="0" baseline="0" noProof="0" dirty="0" err="1" smtClean="0">
                <a:ln>
                  <a:noFill/>
                </a:ln>
                <a:solidFill>
                  <a:schemeClr val="tx1"/>
                </a:solidFill>
                <a:effectLst/>
                <a:uLnTx/>
                <a:uFillTx/>
                <a:latin typeface="+mn-lt"/>
                <a:ea typeface="+mn-ea"/>
                <a:cs typeface="+mn-cs"/>
              </a:rPr>
              <a:t>ب</a:t>
            </a:r>
            <a:r>
              <a:rPr kumimoji="0" lang="ar-YE" sz="2800" b="1" i="0" u="none" strike="noStrike" kern="1200" cap="none" spc="0" normalizeH="0" baseline="0" noProof="0" dirty="0" err="1" smtClean="0">
                <a:ln>
                  <a:noFill/>
                </a:ln>
                <a:solidFill>
                  <a:schemeClr val="tx1"/>
                </a:solidFill>
                <a:effectLst/>
                <a:uLnTx/>
                <a:uFillTx/>
                <a:latin typeface="+mn-lt"/>
                <a:ea typeface="+mn-ea"/>
                <a:cs typeface="+mn-cs"/>
              </a:rPr>
              <a:t>ال</a:t>
            </a:r>
            <a:r>
              <a:rPr kumimoji="0" lang="ar-SA" sz="2800" b="1" i="0" u="none" strike="noStrike" kern="1200" cap="none" spc="0" normalizeH="0" baseline="0" noProof="0" dirty="0" smtClean="0">
                <a:ln>
                  <a:noFill/>
                </a:ln>
                <a:solidFill>
                  <a:schemeClr val="tx1"/>
                </a:solidFill>
                <a:effectLst/>
                <a:uLnTx/>
                <a:uFillTx/>
                <a:latin typeface="+mn-lt"/>
                <a:ea typeface="+mn-ea"/>
                <a:cs typeface="+mn-cs"/>
              </a:rPr>
              <a:t>جودة.</a:t>
            </a: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Rectangle 4"/>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ox(i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YE" sz="3600" dirty="0" smtClean="0"/>
              <a:t>1- الحلول المثالية</a:t>
            </a:r>
            <a:endParaRPr lang="ar-YE" sz="3600" dirty="0"/>
          </a:p>
        </p:txBody>
      </p:sp>
      <p:sp>
        <p:nvSpPr>
          <p:cNvPr id="3" name="Text Placeholder 2"/>
          <p:cNvSpPr>
            <a:spLocks noGrp="1"/>
          </p:cNvSpPr>
          <p:nvPr>
            <p:ph type="body" idx="1"/>
          </p:nvPr>
        </p:nvSpPr>
        <p:spPr/>
        <p:txBody>
          <a:bodyPr>
            <a:normAutofit/>
          </a:bodyPr>
          <a:lstStyle/>
          <a:p>
            <a:r>
              <a:rPr lang="ar-YE" sz="4000" b="1" dirty="0" smtClean="0">
                <a:solidFill>
                  <a:srgbClr val="C00000"/>
                </a:solidFill>
              </a:rPr>
              <a:t>ما الحل؟</a:t>
            </a:r>
            <a:endParaRPr lang="ar-YE" sz="4000" b="1" dirty="0">
              <a:solidFill>
                <a:srgbClr val="C00000"/>
              </a:solidFill>
            </a:endParaRPr>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54075"/>
            <a:ext cx="8229600" cy="1143000"/>
          </a:xfrm>
        </p:spPr>
        <p:txBody>
          <a:bodyPr/>
          <a:lstStyle/>
          <a:p>
            <a:r>
              <a:rPr lang="ar-YE" b="1" dirty="0" smtClean="0">
                <a:solidFill>
                  <a:srgbClr val="C00000"/>
                </a:solidFill>
              </a:rPr>
              <a:t>التجربة الأمريكية</a:t>
            </a:r>
            <a:endParaRPr lang="ar-YE" b="1" dirty="0">
              <a:solidFill>
                <a:srgbClr val="C00000"/>
              </a:solidFill>
            </a:endParaRPr>
          </a:p>
        </p:txBody>
      </p:sp>
      <p:sp>
        <p:nvSpPr>
          <p:cNvPr id="3" name="Content Placeholder 2"/>
          <p:cNvSpPr>
            <a:spLocks noGrp="1"/>
          </p:cNvSpPr>
          <p:nvPr>
            <p:ph idx="1"/>
          </p:nvPr>
        </p:nvSpPr>
        <p:spPr>
          <a:xfrm>
            <a:off x="762000" y="2179637"/>
            <a:ext cx="8229600" cy="4525963"/>
          </a:xfrm>
        </p:spPr>
        <p:txBody>
          <a:bodyPr/>
          <a:lstStyle/>
          <a:p>
            <a:r>
              <a:rPr lang="ar-YE" dirty="0" smtClean="0"/>
              <a:t>اعتماد مؤسسي</a:t>
            </a:r>
          </a:p>
          <a:p>
            <a:r>
              <a:rPr lang="ar-YE" dirty="0" smtClean="0"/>
              <a:t>يليه اعتماد مهني (للتخصصات المهنية)</a:t>
            </a:r>
            <a:endParaRPr lang="ar-YE" dirty="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30275"/>
            <a:ext cx="8229600" cy="1143000"/>
          </a:xfrm>
        </p:spPr>
        <p:txBody>
          <a:bodyPr/>
          <a:lstStyle/>
          <a:p>
            <a:r>
              <a:rPr lang="ar-YE" b="1" dirty="0" smtClean="0">
                <a:solidFill>
                  <a:srgbClr val="C00000"/>
                </a:solidFill>
              </a:rPr>
              <a:t>التجربة البريطانية</a:t>
            </a:r>
            <a:endParaRPr lang="ar-YE" b="1" dirty="0">
              <a:solidFill>
                <a:srgbClr val="C00000"/>
              </a:solidFill>
            </a:endParaRPr>
          </a:p>
        </p:txBody>
      </p:sp>
      <p:sp>
        <p:nvSpPr>
          <p:cNvPr id="3" name="Content Placeholder 2"/>
          <p:cNvSpPr>
            <a:spLocks noGrp="1"/>
          </p:cNvSpPr>
          <p:nvPr>
            <p:ph idx="1"/>
          </p:nvPr>
        </p:nvSpPr>
        <p:spPr>
          <a:xfrm>
            <a:off x="609600" y="2255837"/>
            <a:ext cx="8229600" cy="4525963"/>
          </a:xfrm>
        </p:spPr>
        <p:txBody>
          <a:bodyPr/>
          <a:lstStyle/>
          <a:p>
            <a:r>
              <a:rPr lang="ar-YE" dirty="0" smtClean="0"/>
              <a:t>اعتماد مؤسسي</a:t>
            </a:r>
          </a:p>
          <a:p>
            <a:r>
              <a:rPr lang="ar-YE" dirty="0" smtClean="0"/>
              <a:t>يليه اعتماد برامج.</a:t>
            </a:r>
            <a:endParaRPr lang="ar-YE" dirty="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YE" dirty="0" smtClean="0"/>
              <a:t>2- المعالجات</a:t>
            </a:r>
            <a:endParaRPr lang="ar-YE" dirty="0"/>
          </a:p>
        </p:txBody>
      </p:sp>
      <p:sp>
        <p:nvSpPr>
          <p:cNvPr id="3" name="Text Placeholder 2"/>
          <p:cNvSpPr>
            <a:spLocks noGrp="1"/>
          </p:cNvSpPr>
          <p:nvPr>
            <p:ph type="body" idx="1"/>
          </p:nvPr>
        </p:nvSpPr>
        <p:spPr/>
        <p:txBody>
          <a:bodyPr>
            <a:normAutofit/>
          </a:bodyPr>
          <a:lstStyle/>
          <a:p>
            <a:r>
              <a:rPr lang="ar-YE" sz="3600" b="1" dirty="0" smtClean="0">
                <a:solidFill>
                  <a:srgbClr val="C00000"/>
                </a:solidFill>
              </a:rPr>
              <a:t>ما الحل؟</a:t>
            </a:r>
            <a:endParaRPr lang="ar-YE" sz="3600" b="1" dirty="0">
              <a:solidFill>
                <a:srgbClr val="C00000"/>
              </a:solidFill>
            </a:endParaRPr>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8229600" cy="884238"/>
          </a:xfrm>
        </p:spPr>
        <p:txBody>
          <a:bodyPr/>
          <a:lstStyle/>
          <a:p>
            <a:r>
              <a:rPr lang="ar-YE" b="1" dirty="0" smtClean="0">
                <a:solidFill>
                  <a:srgbClr val="C00000"/>
                </a:solidFill>
              </a:rPr>
              <a:t>الأفكار الرئيسة</a:t>
            </a:r>
            <a:endParaRPr lang="ar-YE" b="1" dirty="0">
              <a:solidFill>
                <a:srgbClr val="C00000"/>
              </a:solidFill>
            </a:endParaRPr>
          </a:p>
        </p:txBody>
      </p:sp>
      <p:sp>
        <p:nvSpPr>
          <p:cNvPr id="3" name="Content Placeholder 2"/>
          <p:cNvSpPr>
            <a:spLocks noGrp="1"/>
          </p:cNvSpPr>
          <p:nvPr>
            <p:ph idx="1"/>
          </p:nvPr>
        </p:nvSpPr>
        <p:spPr>
          <a:xfrm>
            <a:off x="838200" y="1066800"/>
            <a:ext cx="8153400" cy="5715000"/>
          </a:xfrm>
        </p:spPr>
        <p:txBody>
          <a:bodyPr>
            <a:normAutofit fontScale="85000" lnSpcReduction="20000"/>
          </a:bodyPr>
          <a:lstStyle/>
          <a:p>
            <a:pPr marL="514350" indent="-514350">
              <a:buFont typeface="+mj-lt"/>
              <a:buAutoNum type="arabicPeriod"/>
            </a:pPr>
            <a:r>
              <a:rPr lang="ar-YE" sz="3400" b="1" dirty="0" smtClean="0"/>
              <a:t>المقصود بالاعتماد المؤسسي</a:t>
            </a:r>
          </a:p>
          <a:p>
            <a:pPr marL="514350" indent="-514350">
              <a:buFont typeface="+mj-lt"/>
              <a:buAutoNum type="arabicPeriod"/>
            </a:pPr>
            <a:r>
              <a:rPr lang="ar-YE" sz="3400" b="1" dirty="0" smtClean="0"/>
              <a:t>المقصود باعتماد البرامج</a:t>
            </a:r>
          </a:p>
          <a:p>
            <a:pPr marL="514350" indent="-514350">
              <a:buFont typeface="+mj-lt"/>
              <a:buAutoNum type="arabicPeriod"/>
            </a:pPr>
            <a:r>
              <a:rPr lang="ar-YE" sz="3400" b="1" dirty="0" smtClean="0"/>
              <a:t>مميزات الاعتماد المؤسسي وعيوبه</a:t>
            </a:r>
          </a:p>
          <a:p>
            <a:pPr marL="514350" indent="-514350">
              <a:buFont typeface="+mj-lt"/>
              <a:buAutoNum type="arabicPeriod"/>
            </a:pPr>
            <a:r>
              <a:rPr lang="ar-YE" sz="3400" b="1" dirty="0" smtClean="0"/>
              <a:t>مميزات اعتماد البرامج وعيوبه</a:t>
            </a:r>
          </a:p>
          <a:p>
            <a:pPr marL="514350" indent="-514350">
              <a:buFont typeface="+mj-lt"/>
              <a:buAutoNum type="arabicPeriod"/>
            </a:pPr>
            <a:r>
              <a:rPr lang="ar-YE" sz="3400" b="1" dirty="0" smtClean="0"/>
              <a:t>العلاقة بين الاعتماد المؤسسي واعتماد البرامج</a:t>
            </a:r>
          </a:p>
          <a:p>
            <a:pPr marL="514350" indent="-514350">
              <a:buFont typeface="+mj-lt"/>
              <a:buAutoNum type="arabicPeriod"/>
            </a:pPr>
            <a:r>
              <a:rPr lang="ar-YE" sz="3400" b="1" dirty="0" smtClean="0"/>
              <a:t>واقع </a:t>
            </a:r>
            <a:r>
              <a:rPr lang="ar-SA" sz="3400" b="1" dirty="0" smtClean="0"/>
              <a:t>مؤسسات التعليم العالي في اليمن</a:t>
            </a:r>
            <a:r>
              <a:rPr lang="ar-YE" sz="3400" b="1" dirty="0" smtClean="0"/>
              <a:t>، وأثره في اتخاذ القرار.</a:t>
            </a:r>
          </a:p>
          <a:p>
            <a:pPr marL="514350" indent="-514350">
              <a:buFont typeface="+mj-lt"/>
              <a:buAutoNum type="arabicPeriod"/>
            </a:pPr>
            <a:r>
              <a:rPr lang="ar-YE" sz="3400" b="1" dirty="0" smtClean="0"/>
              <a:t>معالجة عيوب الاعتماد المؤسسي</a:t>
            </a:r>
          </a:p>
          <a:p>
            <a:pPr marL="514350" indent="-514350">
              <a:buFont typeface="+mj-lt"/>
              <a:buAutoNum type="arabicPeriod"/>
            </a:pPr>
            <a:r>
              <a:rPr lang="ar-YE" sz="3400" b="1" dirty="0" smtClean="0"/>
              <a:t>معالجة عيوب اعتماد البرامج</a:t>
            </a:r>
          </a:p>
          <a:p>
            <a:pPr marL="514350" indent="-514350">
              <a:buFont typeface="+mj-lt"/>
              <a:buAutoNum type="arabicPeriod"/>
            </a:pPr>
            <a:r>
              <a:rPr lang="ar-YE" sz="3400" b="1" dirty="0" smtClean="0"/>
              <a:t>الحلول: الوضع المثالي، تجارب غربية</a:t>
            </a:r>
          </a:p>
          <a:p>
            <a:pPr marL="514350" indent="-514350">
              <a:buFont typeface="+mj-lt"/>
              <a:buAutoNum type="arabicPeriod"/>
            </a:pPr>
            <a:r>
              <a:rPr lang="ar-YE" sz="3400" b="1" dirty="0" smtClean="0"/>
              <a:t>المعالجات: تجارب عربية </a:t>
            </a:r>
          </a:p>
          <a:p>
            <a:pPr marL="514350" indent="-514350">
              <a:buFont typeface="+mj-lt"/>
              <a:buAutoNum type="arabicPeriod"/>
            </a:pPr>
            <a:r>
              <a:rPr lang="ar-YE" sz="3400" b="1" dirty="0" smtClean="0"/>
              <a:t>تنوع التجارب: حلول ومعالجات من دول عدة</a:t>
            </a:r>
          </a:p>
          <a:p>
            <a:pPr marL="514350" indent="-514350">
              <a:buFont typeface="+mj-lt"/>
              <a:buAutoNum type="arabicPeriod"/>
            </a:pPr>
            <a:r>
              <a:rPr lang="ar-YE" sz="3400" b="1" dirty="0" smtClean="0"/>
              <a:t>ما الأنسب لليمن؟</a:t>
            </a:r>
            <a:endParaRPr lang="ar-YE" dirty="0" smtClean="0"/>
          </a:p>
          <a:p>
            <a:endParaRPr lang="ar-YE" dirty="0" smtClean="0"/>
          </a:p>
          <a:p>
            <a:endParaRPr lang="ar-YE" dirty="0" smtClean="0"/>
          </a:p>
          <a:p>
            <a:endParaRPr lang="ar-YE" dirty="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ar-YE" b="1" dirty="0" smtClean="0">
                <a:solidFill>
                  <a:srgbClr val="C00000"/>
                </a:solidFill>
              </a:rPr>
              <a:t>التجربة المصرية</a:t>
            </a:r>
            <a:endParaRPr lang="ar-YE" b="1" dirty="0">
              <a:solidFill>
                <a:srgbClr val="C00000"/>
              </a:solidFill>
            </a:endParaRPr>
          </a:p>
        </p:txBody>
      </p:sp>
      <p:sp>
        <p:nvSpPr>
          <p:cNvPr id="3" name="Content Placeholder 2"/>
          <p:cNvSpPr>
            <a:spLocks noGrp="1"/>
          </p:cNvSpPr>
          <p:nvPr>
            <p:ph idx="1"/>
          </p:nvPr>
        </p:nvSpPr>
        <p:spPr>
          <a:xfrm>
            <a:off x="1371600" y="2209800"/>
            <a:ext cx="7010400" cy="3916363"/>
          </a:xfrm>
        </p:spPr>
        <p:txBody>
          <a:bodyPr/>
          <a:lstStyle/>
          <a:p>
            <a:r>
              <a:rPr lang="ar-YE" dirty="0" smtClean="0"/>
              <a:t>نظرا لتضخم مؤسسات التعليم العالي المصرية فقد تم اعتبار الكلية هي المؤسسة. كما أن هناك اعتماد للبرامج الأكاديمية.</a:t>
            </a:r>
            <a:endParaRPr lang="ar-YE" dirty="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533400"/>
            <a:ext cx="8229600" cy="1143000"/>
          </a:xfrm>
          <a:prstGeom prst="rect">
            <a:avLst/>
          </a:prstGeom>
        </p:spPr>
        <p:txBody>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YE" sz="4400" b="1" i="0" u="none" strike="noStrike" kern="1200" cap="none" spc="0" normalizeH="0" baseline="0" noProof="0" dirty="0" smtClean="0">
                <a:ln>
                  <a:noFill/>
                </a:ln>
                <a:solidFill>
                  <a:srgbClr val="C00000"/>
                </a:solidFill>
                <a:effectLst/>
                <a:uLnTx/>
                <a:uFillTx/>
                <a:latin typeface="+mj-lt"/>
                <a:ea typeface="+mj-ea"/>
                <a:cs typeface="+mj-cs"/>
              </a:rPr>
              <a:t>التجربة العمانية</a:t>
            </a:r>
            <a:endParaRPr kumimoji="0" lang="ar-YE" sz="4400" b="1" i="0" u="none" strike="noStrike" kern="1200" cap="none" spc="0" normalizeH="0" baseline="0" noProof="0" dirty="0">
              <a:ln>
                <a:noFill/>
              </a:ln>
              <a:solidFill>
                <a:srgbClr val="C00000"/>
              </a:solidFill>
              <a:effectLst/>
              <a:uLnTx/>
              <a:uFillTx/>
              <a:latin typeface="+mj-lt"/>
              <a:ea typeface="+mj-ea"/>
              <a:cs typeface="+mj-cs"/>
            </a:endParaRPr>
          </a:p>
        </p:txBody>
      </p:sp>
      <p:sp>
        <p:nvSpPr>
          <p:cNvPr id="3" name="Content Placeholder 2"/>
          <p:cNvSpPr txBox="1">
            <a:spLocks/>
          </p:cNvSpPr>
          <p:nvPr/>
        </p:nvSpPr>
        <p:spPr>
          <a:xfrm>
            <a:off x="1371600" y="2209800"/>
            <a:ext cx="7010400" cy="3916363"/>
          </a:xfrm>
          <a:prstGeom prst="rect">
            <a:avLst/>
          </a:prstGeom>
        </p:spPr>
        <p:txBody>
          <a:bodyPr/>
          <a:lstStyle/>
          <a:p>
            <a:pPr marL="342900" marR="0" lvl="0" indent="-342900" algn="r" defTabSz="914400" rtl="1" eaLnBrk="1" fontAlgn="auto" latinLnBrk="0" hangingPunct="1">
              <a:lnSpc>
                <a:spcPct val="100000"/>
              </a:lnSpc>
              <a:spcBef>
                <a:spcPct val="20000"/>
              </a:spcBef>
              <a:spcAft>
                <a:spcPts val="0"/>
              </a:spcAft>
              <a:buClrTx/>
              <a:buSzTx/>
              <a:buFont typeface="Arial" pitchFamily="34" charset="0"/>
              <a:buChar char="•"/>
              <a:tabLst/>
              <a:defRPr/>
            </a:pPr>
            <a:r>
              <a:rPr kumimoji="0" lang="ar-YE" sz="3200" b="0" i="0" u="none" strike="noStrike" kern="1200" cap="none" spc="0" normalizeH="0" baseline="0" noProof="0" dirty="0" smtClean="0">
                <a:ln>
                  <a:noFill/>
                </a:ln>
                <a:solidFill>
                  <a:schemeClr val="tx1"/>
                </a:solidFill>
                <a:effectLst/>
                <a:uLnTx/>
                <a:uFillTx/>
                <a:latin typeface="+mn-lt"/>
                <a:ea typeface="+mn-ea"/>
                <a:cs typeface="+mn-cs"/>
              </a:rPr>
              <a:t>نظرا لعدم </a:t>
            </a:r>
            <a:r>
              <a:rPr lang="ar-YE" sz="3200" dirty="0" smtClean="0"/>
              <a:t>القدرة على تحقيق نتائج </a:t>
            </a:r>
            <a:r>
              <a:rPr lang="ar-YE" sz="3200" dirty="0" smtClean="0"/>
              <a:t>سريعة على </a:t>
            </a:r>
            <a:r>
              <a:rPr lang="ar-YE" sz="3200" dirty="0" smtClean="0"/>
              <a:t>أرض </a:t>
            </a:r>
            <a:r>
              <a:rPr lang="ar-YE" sz="3200" dirty="0" smtClean="0"/>
              <a:t>الواقع في اعتماد المؤسسات، </a:t>
            </a:r>
            <a:r>
              <a:rPr lang="ar-YE" sz="3200" dirty="0" smtClean="0"/>
              <a:t>أدخلت الهيئة نظام المراجعة كمرحلة أولية قبل تطبيق الاعتماد الأكاديمي المؤسسي</a:t>
            </a:r>
            <a:r>
              <a:rPr kumimoji="0" lang="ar-YE" sz="3200" b="0" i="0" u="none" strike="noStrike" kern="1200" cap="none" spc="0" normalizeH="0" baseline="0" noProof="0" dirty="0" smtClean="0">
                <a:ln>
                  <a:noFill/>
                </a:ln>
                <a:solidFill>
                  <a:schemeClr val="tx1"/>
                </a:solidFill>
                <a:effectLst/>
                <a:uLnTx/>
                <a:uFillTx/>
                <a:latin typeface="+mn-lt"/>
                <a:ea typeface="+mn-ea"/>
                <a:cs typeface="+mn-cs"/>
              </a:rPr>
              <a:t>.</a:t>
            </a:r>
            <a:endParaRPr kumimoji="0" lang="ar-YE"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YE" b="1" dirty="0" smtClean="0">
                <a:solidFill>
                  <a:srgbClr val="C00000"/>
                </a:solidFill>
              </a:rPr>
              <a:t>التجربة السعودية</a:t>
            </a:r>
            <a:endParaRPr lang="ar-YE" b="1" dirty="0">
              <a:solidFill>
                <a:srgbClr val="C00000"/>
              </a:solidFill>
            </a:endParaRPr>
          </a:p>
        </p:txBody>
      </p:sp>
      <p:sp>
        <p:nvSpPr>
          <p:cNvPr id="3" name="Content Placeholder 2"/>
          <p:cNvSpPr>
            <a:spLocks noGrp="1"/>
          </p:cNvSpPr>
          <p:nvPr>
            <p:ph idx="1"/>
          </p:nvPr>
        </p:nvSpPr>
        <p:spPr>
          <a:xfrm>
            <a:off x="990600" y="1143000"/>
            <a:ext cx="8001000" cy="5562600"/>
          </a:xfrm>
        </p:spPr>
        <p:txBody>
          <a:bodyPr>
            <a:normAutofit/>
          </a:bodyPr>
          <a:lstStyle/>
          <a:p>
            <a:pPr marL="514350" indent="-514350">
              <a:buNone/>
            </a:pPr>
            <a:r>
              <a:rPr lang="ar-YE" sz="2800" dirty="0" smtClean="0"/>
              <a:t>السماح بالتقدم لاعتماد البرامج إذا لم تكن المؤسسة معتمدة ككل شريطة تحقيق المؤسسة لمتطلبات </a:t>
            </a:r>
            <a:r>
              <a:rPr lang="ar-SA" sz="2800" dirty="0" smtClean="0"/>
              <a:t>الحد </a:t>
            </a:r>
            <a:r>
              <a:rPr lang="ar-SA" sz="2800" dirty="0"/>
              <a:t>الأدنى </a:t>
            </a:r>
            <a:r>
              <a:rPr lang="ar-SA" sz="2800" dirty="0" smtClean="0"/>
              <a:t>لتأهل </a:t>
            </a:r>
            <a:r>
              <a:rPr lang="ar-SA" sz="2800" dirty="0"/>
              <a:t>البرنامج </a:t>
            </a:r>
            <a:r>
              <a:rPr lang="ar-YE" sz="2800" dirty="0" smtClean="0"/>
              <a:t>ل</a:t>
            </a:r>
            <a:r>
              <a:rPr lang="ar-SA" sz="2800" dirty="0" smtClean="0"/>
              <a:t>اعتماد</a:t>
            </a:r>
            <a:r>
              <a:rPr lang="ar-YE" sz="2800" dirty="0" smtClean="0"/>
              <a:t>، وهي:</a:t>
            </a:r>
          </a:p>
          <a:p>
            <a:pPr marL="514350" lvl="0" indent="-514350">
              <a:buFont typeface="+mj-lt"/>
              <a:buAutoNum type="arabicPeriod"/>
            </a:pPr>
            <a:r>
              <a:rPr lang="ar-YE" sz="2800" dirty="0" smtClean="0"/>
              <a:t>توافر </a:t>
            </a:r>
            <a:r>
              <a:rPr lang="ar-SA" sz="2800" dirty="0" smtClean="0"/>
              <a:t>خط</a:t>
            </a:r>
            <a:r>
              <a:rPr lang="ar-YE" sz="2800" dirty="0" smtClean="0"/>
              <a:t>ة</a:t>
            </a:r>
            <a:r>
              <a:rPr lang="ar-SA" sz="2800" dirty="0" smtClean="0"/>
              <a:t> إستراتيجية</a:t>
            </a:r>
            <a:r>
              <a:rPr lang="ar-YE" sz="2800" dirty="0" smtClean="0"/>
              <a:t> للمؤسسة ككل</a:t>
            </a:r>
            <a:r>
              <a:rPr lang="ar-SA" sz="2800" dirty="0" smtClean="0"/>
              <a:t>.</a:t>
            </a:r>
            <a:endParaRPr lang="en-US" sz="2800" dirty="0"/>
          </a:p>
          <a:p>
            <a:pPr marL="514350" lvl="0" indent="-514350">
              <a:buFont typeface="+mj-lt"/>
              <a:buAutoNum type="arabicPeriod"/>
            </a:pPr>
            <a:r>
              <a:rPr lang="ar-YE" sz="2800" dirty="0" smtClean="0"/>
              <a:t>تأسيس</a:t>
            </a:r>
            <a:r>
              <a:rPr lang="ar-SA" sz="2800" dirty="0" smtClean="0"/>
              <a:t> مركز </a:t>
            </a:r>
            <a:r>
              <a:rPr lang="ar-SA" sz="2800" dirty="0"/>
              <a:t>أو وحدة </a:t>
            </a:r>
            <a:r>
              <a:rPr lang="ar-SA" sz="2800" dirty="0" smtClean="0"/>
              <a:t>للجودة</a:t>
            </a:r>
            <a:r>
              <a:rPr lang="ar-YE" sz="2800" dirty="0" smtClean="0"/>
              <a:t> على مستوى الجامعة،</a:t>
            </a:r>
            <a:r>
              <a:rPr lang="ar-SA" sz="2800" dirty="0" smtClean="0"/>
              <a:t> وأن </a:t>
            </a:r>
            <a:r>
              <a:rPr lang="ar-SA" sz="2800" dirty="0"/>
              <a:t>يكون العمل جار لإعداد خطة إستراتيجية لتحسين الجودة.</a:t>
            </a:r>
            <a:endParaRPr lang="en-US" sz="2800" dirty="0"/>
          </a:p>
          <a:p>
            <a:pPr marL="514350" lvl="0" indent="-514350">
              <a:buFont typeface="+mj-lt"/>
              <a:buAutoNum type="arabicPeriod"/>
            </a:pPr>
            <a:r>
              <a:rPr lang="ar-YE" sz="2800" dirty="0" smtClean="0"/>
              <a:t>توافر </a:t>
            </a:r>
            <a:r>
              <a:rPr lang="ar-SA" sz="2800" dirty="0" smtClean="0"/>
              <a:t>قائمة </a:t>
            </a:r>
            <a:r>
              <a:rPr lang="ar-SA" sz="2800" dirty="0"/>
              <a:t>بمؤشرات الأداء لغرض ضمان الجودة </a:t>
            </a:r>
            <a:r>
              <a:rPr lang="ar-SA" sz="2800" dirty="0" smtClean="0"/>
              <a:t>تشمل مؤشرات </a:t>
            </a:r>
            <a:r>
              <a:rPr lang="ar-SA" sz="2800" dirty="0"/>
              <a:t>خاصة </a:t>
            </a:r>
            <a:r>
              <a:rPr lang="ar-SA" sz="2800" dirty="0" smtClean="0"/>
              <a:t>بالبرامج</a:t>
            </a:r>
            <a:r>
              <a:rPr lang="ar-SA" sz="2800" dirty="0"/>
              <a:t>.  ويجب أن تكون البيانات المتعلقة بهذه المؤشرات متوفرة للمؤسسة بشكل عام ولمعظم البرامج التي تقدمها المؤسسة ومن بينها البرنامج الذي يرغب في التأهل للتقدم بطلب الاعتماد</a:t>
            </a:r>
            <a:r>
              <a:rPr lang="ar-SA" sz="2800" dirty="0" smtClean="0"/>
              <a:t>.</a:t>
            </a:r>
            <a:endParaRPr lang="ar-YE" sz="2800" dirty="0" smtClean="0"/>
          </a:p>
          <a:p>
            <a:pPr marL="514350" lvl="0" indent="-514350" algn="l">
              <a:buNone/>
            </a:pPr>
            <a:r>
              <a:rPr lang="ar-YE" sz="2800" dirty="0" smtClean="0"/>
              <a:t>  يتبع</a:t>
            </a:r>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YE" sz="4400" b="1" i="0" u="none" strike="noStrike" kern="1200" cap="none" spc="0" normalizeH="0" baseline="0" noProof="0" dirty="0" smtClean="0">
                <a:ln>
                  <a:noFill/>
                </a:ln>
                <a:solidFill>
                  <a:srgbClr val="C00000"/>
                </a:solidFill>
                <a:effectLst/>
                <a:uLnTx/>
                <a:uFillTx/>
                <a:latin typeface="+mj-lt"/>
                <a:ea typeface="+mj-ea"/>
                <a:cs typeface="+mj-cs"/>
              </a:rPr>
              <a:t>التجربة السعودية</a:t>
            </a:r>
            <a:endParaRPr kumimoji="0" lang="ar-YE" sz="4400" b="1" i="0" u="none" strike="noStrike" kern="1200" cap="none" spc="0" normalizeH="0" baseline="0" noProof="0" dirty="0">
              <a:ln>
                <a:noFill/>
              </a:ln>
              <a:solidFill>
                <a:srgbClr val="C00000"/>
              </a:solidFill>
              <a:effectLst/>
              <a:uLnTx/>
              <a:uFillTx/>
              <a:latin typeface="+mj-lt"/>
              <a:ea typeface="+mj-ea"/>
              <a:cs typeface="+mj-cs"/>
            </a:endParaRPr>
          </a:p>
        </p:txBody>
      </p:sp>
      <p:sp>
        <p:nvSpPr>
          <p:cNvPr id="3" name="Content Placeholder 2"/>
          <p:cNvSpPr txBox="1">
            <a:spLocks/>
          </p:cNvSpPr>
          <p:nvPr/>
        </p:nvSpPr>
        <p:spPr>
          <a:xfrm>
            <a:off x="990600" y="1143000"/>
            <a:ext cx="8001000" cy="5562600"/>
          </a:xfrm>
          <a:prstGeom prst="rect">
            <a:avLst/>
          </a:prstGeom>
        </p:spPr>
        <p:txBody>
          <a:bodyPr>
            <a:normAutofit/>
          </a:bodyPr>
          <a:lstStyle/>
          <a:p>
            <a:pPr marL="514350" marR="0" lvl="0" indent="-514350" algn="r" defTabSz="914400" rtl="1" eaLnBrk="1" fontAlgn="auto" latinLnBrk="0" hangingPunct="1">
              <a:lnSpc>
                <a:spcPct val="100000"/>
              </a:lnSpc>
              <a:spcBef>
                <a:spcPct val="20000"/>
              </a:spcBef>
              <a:spcAft>
                <a:spcPts val="0"/>
              </a:spcAft>
              <a:buClrTx/>
              <a:buSzTx/>
              <a:tabLst/>
              <a:defRPr/>
            </a:pPr>
            <a:r>
              <a:rPr kumimoji="0" lang="ar-YE" sz="2800" b="0" i="0" u="none" strike="noStrike" kern="1200" cap="none" spc="0" normalizeH="0" baseline="0" noProof="0" dirty="0" smtClean="0">
                <a:ln>
                  <a:noFill/>
                </a:ln>
                <a:solidFill>
                  <a:schemeClr val="tx1"/>
                </a:solidFill>
                <a:effectLst/>
                <a:uLnTx/>
                <a:uFillTx/>
                <a:latin typeface="+mn-lt"/>
                <a:ea typeface="+mn-ea"/>
                <a:cs typeface="+mn-cs"/>
              </a:rPr>
              <a:t>4-</a:t>
            </a:r>
            <a:r>
              <a:rPr kumimoji="0" lang="ar-YE" sz="2800" b="0" i="0" u="none" strike="noStrike" kern="1200" cap="none" spc="0" normalizeH="0" noProof="0" dirty="0" smtClean="0">
                <a:ln>
                  <a:noFill/>
                </a:ln>
                <a:solidFill>
                  <a:schemeClr val="tx1"/>
                </a:solidFill>
                <a:effectLst/>
                <a:uLnTx/>
                <a:uFillTx/>
                <a:latin typeface="+mn-lt"/>
                <a:ea typeface="+mn-ea"/>
                <a:cs typeface="+mn-cs"/>
              </a:rPr>
              <a:t> </a:t>
            </a:r>
            <a:r>
              <a:rPr kumimoji="0" lang="ar-SA" sz="2800" b="0" i="0" u="none" strike="noStrike" kern="1200" cap="none" spc="0" normalizeH="0" baseline="0" noProof="0" dirty="0" smtClean="0">
                <a:ln>
                  <a:noFill/>
                </a:ln>
                <a:solidFill>
                  <a:schemeClr val="tx1"/>
                </a:solidFill>
                <a:effectLst/>
                <a:uLnTx/>
                <a:uFillTx/>
                <a:latin typeface="+mn-lt"/>
                <a:ea typeface="+mn-ea"/>
                <a:cs typeface="+mn-cs"/>
              </a:rPr>
              <a:t>وصف واضح لإجراءات إقرار البرامج ومراقبة جودتها وإجراءات إقرار تعديلها.</a:t>
            </a:r>
            <a:endParaRPr kumimoji="0" lang="ar-YE" sz="2800" b="0" i="0" u="none" strike="noStrike" kern="1200" cap="none" spc="0" normalizeH="0" baseline="0" noProof="0" dirty="0" smtClean="0">
              <a:ln>
                <a:noFill/>
              </a:ln>
              <a:solidFill>
                <a:schemeClr val="tx1"/>
              </a:solidFill>
              <a:effectLst/>
              <a:uLnTx/>
              <a:uFillTx/>
              <a:latin typeface="+mn-lt"/>
              <a:ea typeface="+mn-ea"/>
              <a:cs typeface="+mn-cs"/>
            </a:endParaRPr>
          </a:p>
          <a:p>
            <a:pPr marL="514350" marR="0" lvl="0" indent="-514350" algn="r" defTabSz="914400" rtl="1" eaLnBrk="1" fontAlgn="auto" latinLnBrk="0" hangingPunct="1">
              <a:lnSpc>
                <a:spcPct val="100000"/>
              </a:lnSpc>
              <a:spcBef>
                <a:spcPct val="20000"/>
              </a:spcBef>
              <a:spcAft>
                <a:spcPts val="0"/>
              </a:spcAft>
              <a:buClrTx/>
              <a:buSzTx/>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514350" indent="-514350">
              <a:spcBef>
                <a:spcPct val="20000"/>
              </a:spcBef>
            </a:pPr>
            <a:r>
              <a:rPr lang="ar-YE" sz="2800" dirty="0" smtClean="0"/>
              <a:t>5- استطلاع آراء </a:t>
            </a:r>
            <a:r>
              <a:rPr lang="ar-SA" sz="2800" dirty="0" smtClean="0"/>
              <a:t>الطلبة لغرض تقويم جودة المقررات والبرامج فيما لا يقل عن 50% من كلياتها أو أقسامها.  وأن تتوفر لدى المؤسسة بيانات الاستطلاعات على المستوى المؤسسي في الجوانب المشتركة بين الكليات والأقسام بما يضمن إمكانية استخدام تلك البيانات للمقارنة المرجعية </a:t>
            </a:r>
            <a:r>
              <a:rPr lang="en-US" sz="2800" i="1" dirty="0" smtClean="0"/>
              <a:t>Benchmarking</a:t>
            </a:r>
            <a:r>
              <a:rPr lang="ar-SA" sz="2800" dirty="0" smtClean="0"/>
              <a:t> بين البرامج التي تقدمها المؤسسة.</a:t>
            </a:r>
            <a:endParaRPr lang="ar-YE" sz="2800" dirty="0" smtClean="0"/>
          </a:p>
          <a:p>
            <a:pPr marL="514350" lvl="0" indent="-514350" algn="l">
              <a:spcBef>
                <a:spcPct val="20000"/>
              </a:spcBef>
            </a:pPr>
            <a:r>
              <a:rPr lang="ar-YE" sz="2800" dirty="0" smtClean="0"/>
              <a:t>يتبع</a:t>
            </a:r>
          </a:p>
          <a:p>
            <a:pPr marL="514350" indent="-514350">
              <a:spcBef>
                <a:spcPct val="20000"/>
              </a:spcBef>
            </a:pPr>
            <a:endParaRPr lang="en-US" sz="2800" dirty="0" smtClean="0"/>
          </a:p>
          <a:p>
            <a:pPr marL="514350" marR="0" lvl="0" indent="-514350" algn="r" defTabSz="914400" rtl="1" eaLnBrk="1" fontAlgn="auto" latinLnBrk="0" hangingPunct="1">
              <a:lnSpc>
                <a:spcPct val="100000"/>
              </a:lnSpc>
              <a:spcBef>
                <a:spcPct val="20000"/>
              </a:spcBef>
              <a:spcAft>
                <a:spcPts val="0"/>
              </a:spcAft>
              <a:buClrTx/>
              <a:buSzTx/>
              <a:buFont typeface="+mj-lt"/>
              <a:buAutoNum type="arabicPeriod"/>
              <a:tabLst/>
              <a:defRPr/>
            </a:pPr>
            <a:endParaRPr kumimoji="0" lang="ar-YE"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YE" b="1" dirty="0" smtClean="0">
                <a:solidFill>
                  <a:srgbClr val="C00000"/>
                </a:solidFill>
              </a:rPr>
              <a:t>تابع التجربة السعودية</a:t>
            </a:r>
            <a:endParaRPr lang="ar-YE" dirty="0">
              <a:solidFill>
                <a:srgbClr val="C00000"/>
              </a:solidFill>
            </a:endParaRPr>
          </a:p>
        </p:txBody>
      </p:sp>
      <p:sp>
        <p:nvSpPr>
          <p:cNvPr id="3" name="Content Placeholder 2"/>
          <p:cNvSpPr>
            <a:spLocks noGrp="1"/>
          </p:cNvSpPr>
          <p:nvPr>
            <p:ph idx="1"/>
          </p:nvPr>
        </p:nvSpPr>
        <p:spPr>
          <a:xfrm>
            <a:off x="990600" y="1295400"/>
            <a:ext cx="7924800" cy="5257800"/>
          </a:xfrm>
        </p:spPr>
        <p:txBody>
          <a:bodyPr>
            <a:normAutofit lnSpcReduction="10000"/>
          </a:bodyPr>
          <a:lstStyle/>
          <a:p>
            <a:pPr lvl="0">
              <a:buNone/>
            </a:pPr>
            <a:r>
              <a:rPr lang="ar-YE" dirty="0" smtClean="0"/>
              <a:t>6- توافر </a:t>
            </a:r>
            <a:r>
              <a:rPr lang="ar-SA" dirty="0" smtClean="0"/>
              <a:t>آلية </a:t>
            </a:r>
            <a:r>
              <a:rPr lang="ar-SA" dirty="0"/>
              <a:t>للإرشاد الأكاديمي وتقديم المشورة للطلبة.  </a:t>
            </a:r>
            <a:r>
              <a:rPr lang="ar-YE" dirty="0" smtClean="0"/>
              <a:t>و</a:t>
            </a:r>
            <a:r>
              <a:rPr lang="ar-SA" dirty="0" smtClean="0"/>
              <a:t>إجراءات </a:t>
            </a:r>
            <a:r>
              <a:rPr lang="ar-SA" dirty="0"/>
              <a:t>لتقويم مدى </a:t>
            </a:r>
            <a:r>
              <a:rPr lang="ar-SA" dirty="0" smtClean="0"/>
              <a:t>ملائمة </a:t>
            </a:r>
            <a:r>
              <a:rPr lang="ar-SA" dirty="0"/>
              <a:t>الخدمات المقدمة للطلبة الملتحقين بالمؤسسة في هذا الشأن.</a:t>
            </a:r>
            <a:endParaRPr lang="en-US" dirty="0"/>
          </a:p>
          <a:p>
            <a:pPr lvl="0">
              <a:buNone/>
            </a:pPr>
            <a:r>
              <a:rPr lang="ar-YE" dirty="0" smtClean="0"/>
              <a:t>7- توافر </a:t>
            </a:r>
            <a:r>
              <a:rPr lang="ar-SA" dirty="0" smtClean="0"/>
              <a:t>مرافق </a:t>
            </a:r>
            <a:r>
              <a:rPr lang="ar-SA" dirty="0"/>
              <a:t>وإمكانات مناسبة للنشاط </a:t>
            </a:r>
            <a:r>
              <a:rPr lang="ar-SA" dirty="0" err="1"/>
              <a:t>اللاصفي</a:t>
            </a:r>
            <a:r>
              <a:rPr lang="ar-SA" dirty="0"/>
              <a:t> الملائم للطلبة الملتحقين بالمؤسسة</a:t>
            </a:r>
            <a:r>
              <a:rPr lang="ar-SA" dirty="0" smtClean="0"/>
              <a:t>.</a:t>
            </a:r>
            <a:endParaRPr lang="ar-YE" dirty="0" smtClean="0"/>
          </a:p>
          <a:p>
            <a:pPr lvl="0">
              <a:buNone/>
            </a:pPr>
            <a:r>
              <a:rPr lang="ar-YE" dirty="0" smtClean="0"/>
              <a:t>8- توافر </a:t>
            </a:r>
            <a:r>
              <a:rPr lang="ar-SA" dirty="0"/>
              <a:t>موارد تعليمية مناسبة لدعم برامجها التعليمية.  وأن تكون </a:t>
            </a:r>
            <a:r>
              <a:rPr lang="ar-SA" dirty="0" smtClean="0"/>
              <a:t>لد</a:t>
            </a:r>
            <a:r>
              <a:rPr lang="ar-YE" dirty="0" err="1" smtClean="0"/>
              <a:t>يها</a:t>
            </a:r>
            <a:r>
              <a:rPr lang="ar-YE" dirty="0" smtClean="0"/>
              <a:t> </a:t>
            </a:r>
            <a:r>
              <a:rPr lang="ar-SA" dirty="0" smtClean="0"/>
              <a:t>إجراءات </a:t>
            </a:r>
            <a:r>
              <a:rPr lang="ar-SA" dirty="0"/>
              <a:t>للتعرف على احتياجات البرامج والاستجابة لها وتقويم مدى </a:t>
            </a:r>
            <a:r>
              <a:rPr lang="ar-SA" dirty="0" smtClean="0"/>
              <a:t>ملائمة </a:t>
            </a:r>
            <a:r>
              <a:rPr lang="ar-SA" dirty="0"/>
              <a:t>الخدمات المقدمة في هذا الشأن. </a:t>
            </a:r>
            <a:endParaRPr lang="ar-YE" dirty="0" smtClean="0"/>
          </a:p>
          <a:p>
            <a:pPr algn="l">
              <a:buNone/>
            </a:pPr>
            <a:r>
              <a:rPr lang="ar-YE" dirty="0" smtClean="0"/>
              <a:t>يتبع</a:t>
            </a:r>
          </a:p>
          <a:p>
            <a:pPr lvl="0"/>
            <a:endParaRPr lang="en-US" dirty="0"/>
          </a:p>
          <a:p>
            <a:endParaRPr lang="ar-YE" dirty="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562"/>
            <a:ext cx="8229600" cy="1036638"/>
          </a:xfrm>
        </p:spPr>
        <p:txBody>
          <a:bodyPr/>
          <a:lstStyle/>
          <a:p>
            <a:r>
              <a:rPr lang="ar-YE" b="1" dirty="0" smtClean="0">
                <a:solidFill>
                  <a:srgbClr val="C00000"/>
                </a:solidFill>
              </a:rPr>
              <a:t>تابع التجربة السعودية</a:t>
            </a:r>
            <a:endParaRPr lang="ar-YE" dirty="0">
              <a:solidFill>
                <a:srgbClr val="C00000"/>
              </a:solidFill>
            </a:endParaRPr>
          </a:p>
        </p:txBody>
      </p:sp>
      <p:sp>
        <p:nvSpPr>
          <p:cNvPr id="3" name="Content Placeholder 2"/>
          <p:cNvSpPr>
            <a:spLocks noGrp="1"/>
          </p:cNvSpPr>
          <p:nvPr>
            <p:ph idx="1"/>
          </p:nvPr>
        </p:nvSpPr>
        <p:spPr>
          <a:xfrm>
            <a:off x="1143000" y="1066800"/>
            <a:ext cx="7772400" cy="5791200"/>
          </a:xfrm>
        </p:spPr>
        <p:txBody>
          <a:bodyPr>
            <a:normAutofit lnSpcReduction="10000"/>
          </a:bodyPr>
          <a:lstStyle/>
          <a:p>
            <a:pPr lvl="0">
              <a:buNone/>
            </a:pPr>
            <a:r>
              <a:rPr lang="ar-YE" dirty="0" smtClean="0"/>
              <a:t>9- توافر </a:t>
            </a:r>
            <a:r>
              <a:rPr lang="ar-SA" dirty="0"/>
              <a:t>نظام </a:t>
            </a:r>
            <a:r>
              <a:rPr lang="ar-YE" dirty="0" smtClean="0"/>
              <a:t>جمع بيانات حول تحصيل الطلبة </a:t>
            </a:r>
            <a:r>
              <a:rPr lang="ar-SA" dirty="0" smtClean="0"/>
              <a:t>لتزويد </a:t>
            </a:r>
            <a:r>
              <a:rPr lang="ar-SA" dirty="0"/>
              <a:t>الأقسام الأكاديمية والكليات ولجنة ضمان الجودة ولجنة الخطط الدراسية، أو ما يقوم مقامها، بالبيانات الإحصائية عن تحصيل الطلبة.  ويجب أن تتضمن تلك البيانات كحد أدنى المعلومات المدرجة فيما يلي وأن تكون هذه المعلومات متوفرة لغرض المقارنة </a:t>
            </a:r>
            <a:r>
              <a:rPr lang="ar-SA" dirty="0" smtClean="0"/>
              <a:t>بين </a:t>
            </a:r>
            <a:r>
              <a:rPr lang="ar-SA" dirty="0"/>
              <a:t>البرامج التي تقدمها المؤسسة:</a:t>
            </a:r>
            <a:endParaRPr lang="en-US" dirty="0"/>
          </a:p>
          <a:p>
            <a:pPr lvl="1"/>
            <a:r>
              <a:rPr lang="ar-SA" dirty="0"/>
              <a:t> </a:t>
            </a:r>
            <a:r>
              <a:rPr lang="ar-SA" dirty="0" smtClean="0"/>
              <a:t>توزيع </a:t>
            </a:r>
            <a:r>
              <a:rPr lang="ar-SA" dirty="0"/>
              <a:t>درجات الطلبة في جميع المقررات.</a:t>
            </a:r>
            <a:endParaRPr lang="en-US" dirty="0"/>
          </a:p>
          <a:p>
            <a:pPr lvl="1"/>
            <a:r>
              <a:rPr lang="ar-SA" dirty="0"/>
              <a:t>توزيع متوسط درجات الطلبة في جميع المقررات في كل قسم (أو برنامج) وكل كلية وفي المؤسسة بأكملها </a:t>
            </a:r>
            <a:r>
              <a:rPr lang="ar-SA" dirty="0" smtClean="0"/>
              <a:t>(</a:t>
            </a:r>
            <a:r>
              <a:rPr lang="ar-YE" dirty="0" smtClean="0"/>
              <a:t>و</a:t>
            </a:r>
            <a:r>
              <a:rPr lang="ar-SA" dirty="0" smtClean="0"/>
              <a:t> </a:t>
            </a:r>
            <a:r>
              <a:rPr lang="ar-SA" dirty="0"/>
              <a:t>يفضل توفير المتوسط لكل مستوى دراسي أو سنة دراسية على </a:t>
            </a:r>
            <a:r>
              <a:rPr lang="ar-SA" dirty="0" smtClean="0"/>
              <a:t>حد</a:t>
            </a:r>
            <a:r>
              <a:rPr lang="ar-YE" dirty="0" smtClean="0"/>
              <a:t>ه</a:t>
            </a:r>
            <a:r>
              <a:rPr lang="ar-SA" dirty="0" smtClean="0"/>
              <a:t>).</a:t>
            </a:r>
            <a:r>
              <a:rPr lang="ar-YE" dirty="0" smtClean="0"/>
              <a:t> </a:t>
            </a:r>
          </a:p>
          <a:p>
            <a:pPr lvl="1" algn="l">
              <a:buNone/>
            </a:pPr>
            <a:r>
              <a:rPr lang="ar-YE" dirty="0" smtClean="0"/>
              <a:t>يتبع</a:t>
            </a:r>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182562"/>
            <a:ext cx="8229600" cy="1036638"/>
          </a:xfrm>
          <a:prstGeom prst="rect">
            <a:avLst/>
          </a:prstGeom>
        </p:spPr>
        <p:txBody>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YE" sz="4400" b="1" i="0" u="none" strike="noStrike" kern="1200" cap="none" spc="0" normalizeH="0" baseline="0" noProof="0" dirty="0" smtClean="0">
                <a:ln>
                  <a:noFill/>
                </a:ln>
                <a:solidFill>
                  <a:srgbClr val="C00000"/>
                </a:solidFill>
                <a:effectLst/>
                <a:uLnTx/>
                <a:uFillTx/>
                <a:latin typeface="+mj-lt"/>
                <a:ea typeface="+mj-ea"/>
                <a:cs typeface="+mj-cs"/>
              </a:rPr>
              <a:t>تابع التجربة السعودية</a:t>
            </a:r>
            <a:endParaRPr kumimoji="0" lang="ar-YE" sz="4400" b="0" i="0" u="none" strike="noStrike" kern="1200" cap="none" spc="0" normalizeH="0" baseline="0" noProof="0" dirty="0">
              <a:ln>
                <a:noFill/>
              </a:ln>
              <a:solidFill>
                <a:srgbClr val="C00000"/>
              </a:solidFill>
              <a:effectLst/>
              <a:uLnTx/>
              <a:uFillTx/>
              <a:latin typeface="+mj-lt"/>
              <a:ea typeface="+mj-ea"/>
              <a:cs typeface="+mj-cs"/>
            </a:endParaRPr>
          </a:p>
        </p:txBody>
      </p:sp>
      <p:sp>
        <p:nvSpPr>
          <p:cNvPr id="3" name="Content Placeholder 2"/>
          <p:cNvSpPr txBox="1">
            <a:spLocks/>
          </p:cNvSpPr>
          <p:nvPr/>
        </p:nvSpPr>
        <p:spPr>
          <a:xfrm>
            <a:off x="1143000" y="1447800"/>
            <a:ext cx="7772400" cy="5410200"/>
          </a:xfrm>
          <a:prstGeom prst="rect">
            <a:avLst/>
          </a:prstGeom>
        </p:spPr>
        <p:txBody>
          <a:bodyPr>
            <a:normAutofit/>
          </a:bodyPr>
          <a:lstStyle/>
          <a:p>
            <a:pPr marL="742950" marR="0" lvl="1" indent="-285750" algn="r" defTabSz="914400" rtl="1" eaLnBrk="1" fontAlgn="auto" latinLnBrk="0" hangingPunct="1">
              <a:lnSpc>
                <a:spcPct val="100000"/>
              </a:lnSpc>
              <a:spcBef>
                <a:spcPct val="20000"/>
              </a:spcBef>
              <a:spcAft>
                <a:spcPts val="0"/>
              </a:spcAft>
              <a:buClrTx/>
              <a:buSzTx/>
              <a:buFont typeface="Arial" pitchFamily="34" charset="0"/>
              <a:buChar char="–"/>
              <a:tabLst/>
              <a:defRPr/>
            </a:pPr>
            <a:r>
              <a:rPr kumimoji="0" lang="ar-SA" sz="2800" b="0" i="0" u="none" strike="noStrike" kern="1200" cap="none" spc="0" normalizeH="0" baseline="0" noProof="0" dirty="0" smtClean="0">
                <a:ln>
                  <a:noFill/>
                </a:ln>
                <a:solidFill>
                  <a:schemeClr val="tx1"/>
                </a:solidFill>
                <a:effectLst/>
                <a:uLnTx/>
                <a:uFillTx/>
                <a:latin typeface="+mn-lt"/>
                <a:ea typeface="+mn-ea"/>
                <a:cs typeface="+mn-cs"/>
              </a:rPr>
              <a:t>معدلات اجتياز الطلبة لجميع لمقررات.</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r" defTabSz="914400" rtl="1" eaLnBrk="1" fontAlgn="auto" latinLnBrk="0" hangingPunct="1">
              <a:lnSpc>
                <a:spcPct val="100000"/>
              </a:lnSpc>
              <a:spcBef>
                <a:spcPct val="20000"/>
              </a:spcBef>
              <a:spcAft>
                <a:spcPts val="0"/>
              </a:spcAft>
              <a:buClrTx/>
              <a:buSzTx/>
              <a:buFont typeface="Arial" pitchFamily="34" charset="0"/>
              <a:buChar char="–"/>
              <a:tabLst/>
              <a:defRPr/>
            </a:pPr>
            <a:r>
              <a:rPr kumimoji="0" lang="ar-SA" sz="2800" b="0" i="0" u="none" strike="noStrike" kern="1200" cap="none" spc="0" normalizeH="0" baseline="0" noProof="0" dirty="0" smtClean="0">
                <a:ln>
                  <a:noFill/>
                </a:ln>
                <a:solidFill>
                  <a:schemeClr val="tx1"/>
                </a:solidFill>
                <a:effectLst/>
                <a:uLnTx/>
                <a:uFillTx/>
                <a:latin typeface="+mn-lt"/>
                <a:ea typeface="+mn-ea"/>
                <a:cs typeface="+mn-cs"/>
              </a:rPr>
              <a:t>معدلات اجتياز الطلبة لجميع المقررات في كل قسم (أو برنامج) وكل كلية وفي المؤسسة بأكملها (ويفضل توفير معدلات إنهاء الطلبة لمقررات كل مستوى دراسي أو سنة دراسية على حدة). </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r" defTabSz="914400" rtl="1" eaLnBrk="1" fontAlgn="auto" latinLnBrk="0" hangingPunct="1">
              <a:lnSpc>
                <a:spcPct val="100000"/>
              </a:lnSpc>
              <a:spcBef>
                <a:spcPct val="20000"/>
              </a:spcBef>
              <a:spcAft>
                <a:spcPts val="0"/>
              </a:spcAft>
              <a:buClrTx/>
              <a:buSzTx/>
              <a:buFont typeface="Arial" pitchFamily="34" charset="0"/>
              <a:buChar char="–"/>
              <a:tabLst/>
              <a:defRPr/>
            </a:pPr>
            <a:r>
              <a:rPr kumimoji="0" lang="ar-SA" sz="2800" b="0" i="0" u="none" strike="noStrike" kern="1200" cap="none" spc="0" normalizeH="0" baseline="0" noProof="0" dirty="0" smtClean="0">
                <a:ln>
                  <a:noFill/>
                </a:ln>
                <a:solidFill>
                  <a:schemeClr val="tx1"/>
                </a:solidFill>
                <a:effectLst/>
                <a:uLnTx/>
                <a:uFillTx/>
                <a:latin typeface="+mn-lt"/>
                <a:ea typeface="+mn-ea"/>
                <a:cs typeface="+mn-cs"/>
              </a:rPr>
              <a:t>معدلات انتقال الطلبة من سنة إلى سنة ومعدلات إنهاء الطلبة لمتطلبات التخرج في جميع البرامج. </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r" defTabSz="914400" rtl="1" eaLnBrk="1" fontAlgn="auto" latinLnBrk="0" hangingPunct="1">
              <a:lnSpc>
                <a:spcPct val="100000"/>
              </a:lnSpc>
              <a:spcBef>
                <a:spcPct val="20000"/>
              </a:spcBef>
              <a:spcAft>
                <a:spcPts val="0"/>
              </a:spcAft>
              <a:buClrTx/>
              <a:buSzTx/>
              <a:buFont typeface="Arial" pitchFamily="34" charset="0"/>
              <a:buChar char="–"/>
              <a:tabLst/>
              <a:defRPr/>
            </a:pPr>
            <a:r>
              <a:rPr kumimoji="0" lang="ar-SA" sz="2800" b="0" i="0" u="none" strike="noStrike" kern="1200" cap="none" spc="0" normalizeH="0" baseline="0" noProof="0" dirty="0" smtClean="0">
                <a:ln>
                  <a:noFill/>
                </a:ln>
                <a:solidFill>
                  <a:schemeClr val="tx1"/>
                </a:solidFill>
                <a:effectLst/>
                <a:uLnTx/>
                <a:uFillTx/>
                <a:latin typeface="+mn-lt"/>
                <a:ea typeface="+mn-ea"/>
                <a:cs typeface="+mn-cs"/>
              </a:rPr>
              <a:t>بيانات توظيف الخريجين.   </a:t>
            </a:r>
            <a:endParaRPr kumimoji="0" lang="ar-YE" sz="2800" b="0" i="0" u="none" strike="noStrike" kern="1200" cap="none" spc="0" normalizeH="0" baseline="0" noProof="0" dirty="0" smtClean="0">
              <a:ln>
                <a:noFill/>
              </a:ln>
              <a:solidFill>
                <a:schemeClr val="tx1"/>
              </a:solidFill>
              <a:effectLst/>
              <a:uLnTx/>
              <a:uFillTx/>
              <a:latin typeface="+mn-lt"/>
              <a:ea typeface="+mn-ea"/>
              <a:cs typeface="+mn-cs"/>
            </a:endParaRPr>
          </a:p>
          <a:p>
            <a:pPr marL="742950" lvl="1" indent="-285750" algn="l">
              <a:spcBef>
                <a:spcPct val="20000"/>
              </a:spcBef>
              <a:defRPr/>
            </a:pPr>
            <a:r>
              <a:rPr lang="ar-YE" sz="2800" dirty="0" smtClean="0"/>
              <a:t>يتبع</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r"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ar-YE"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YE" sz="3600" dirty="0" smtClean="0"/>
              <a:t>3- تنوع التجارب</a:t>
            </a:r>
            <a:endParaRPr lang="ar-YE" sz="3600" dirty="0"/>
          </a:p>
        </p:txBody>
      </p:sp>
      <p:sp>
        <p:nvSpPr>
          <p:cNvPr id="3" name="Text Placeholder 2"/>
          <p:cNvSpPr>
            <a:spLocks noGrp="1"/>
          </p:cNvSpPr>
          <p:nvPr>
            <p:ph type="body" idx="1"/>
          </p:nvPr>
        </p:nvSpPr>
        <p:spPr/>
        <p:txBody>
          <a:bodyPr>
            <a:normAutofit/>
          </a:bodyPr>
          <a:lstStyle/>
          <a:p>
            <a:r>
              <a:rPr lang="ar-YE" sz="4000" b="1" dirty="0" smtClean="0">
                <a:solidFill>
                  <a:srgbClr val="C00000"/>
                </a:solidFill>
              </a:rPr>
              <a:t>ما الحل؟</a:t>
            </a:r>
            <a:endParaRPr lang="ar-YE" sz="4000" b="1" dirty="0">
              <a:solidFill>
                <a:srgbClr val="C00000"/>
              </a:solidFill>
            </a:endParaRPr>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YE" b="1" dirty="0" smtClean="0">
                <a:solidFill>
                  <a:srgbClr val="C00000"/>
                </a:solidFill>
              </a:rPr>
              <a:t>تنوع التجارب</a:t>
            </a:r>
            <a:endParaRPr lang="ar-YE" b="1" dirty="0">
              <a:solidFill>
                <a:srgbClr val="C00000"/>
              </a:solidFill>
            </a:endParaRPr>
          </a:p>
        </p:txBody>
      </p:sp>
      <p:sp>
        <p:nvSpPr>
          <p:cNvPr id="3" name="Content Placeholder 2"/>
          <p:cNvSpPr>
            <a:spLocks noGrp="1"/>
          </p:cNvSpPr>
          <p:nvPr>
            <p:ph idx="1"/>
          </p:nvPr>
        </p:nvSpPr>
        <p:spPr/>
        <p:txBody>
          <a:bodyPr/>
          <a:lstStyle/>
          <a:p>
            <a:r>
              <a:rPr lang="ar-YE" dirty="0" smtClean="0"/>
              <a:t>أمريكا: مؤسسات ثم برامج/تخصصات </a:t>
            </a:r>
            <a:r>
              <a:rPr lang="ar-YE" dirty="0" smtClean="0"/>
              <a:t>مهنية</a:t>
            </a:r>
          </a:p>
          <a:p>
            <a:r>
              <a:rPr lang="ar-YE" dirty="0" smtClean="0"/>
              <a:t>بريطانيا: مؤسسات وتخصصات.</a:t>
            </a:r>
            <a:endParaRPr lang="ar-YE" dirty="0" smtClean="0"/>
          </a:p>
          <a:p>
            <a:r>
              <a:rPr lang="ar-YE" dirty="0" smtClean="0"/>
              <a:t>الفلبين: </a:t>
            </a:r>
            <a:r>
              <a:rPr lang="ar-YE" dirty="0" smtClean="0"/>
              <a:t>برامج فقط.</a:t>
            </a:r>
            <a:endParaRPr lang="ar-YE" dirty="0" smtClean="0"/>
          </a:p>
          <a:p>
            <a:r>
              <a:rPr lang="ar-YE" dirty="0" smtClean="0"/>
              <a:t>ماليزيا: برامج والآن بدأوا مؤسسات</a:t>
            </a:r>
          </a:p>
          <a:p>
            <a:r>
              <a:rPr lang="ar-YE" dirty="0" smtClean="0"/>
              <a:t>السعودية: برامج + مؤسسات</a:t>
            </a:r>
          </a:p>
          <a:p>
            <a:r>
              <a:rPr lang="ar-YE" dirty="0" smtClean="0"/>
              <a:t>عمان: مراجعة ثم مؤسسات وبرامج</a:t>
            </a:r>
          </a:p>
          <a:p>
            <a:r>
              <a:rPr lang="ar-YE" dirty="0" smtClean="0"/>
              <a:t>مصر: كليات وبرامج</a:t>
            </a:r>
          </a:p>
          <a:p>
            <a:endParaRPr lang="ar-YE" dirty="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YE" dirty="0" smtClean="0"/>
              <a:t>4- ما الأنسب لنا؟</a:t>
            </a:r>
            <a:endParaRPr lang="ar-YE" dirty="0"/>
          </a:p>
        </p:txBody>
      </p:sp>
      <p:sp>
        <p:nvSpPr>
          <p:cNvPr id="3" name="Text Placeholder 2"/>
          <p:cNvSpPr>
            <a:spLocks noGrp="1"/>
          </p:cNvSpPr>
          <p:nvPr>
            <p:ph type="body" idx="1"/>
          </p:nvPr>
        </p:nvSpPr>
        <p:spPr/>
        <p:txBody>
          <a:bodyPr>
            <a:normAutofit/>
          </a:bodyPr>
          <a:lstStyle/>
          <a:p>
            <a:r>
              <a:rPr lang="ar-YE" sz="4000" b="1" dirty="0" smtClean="0">
                <a:solidFill>
                  <a:srgbClr val="C00000"/>
                </a:solidFill>
              </a:rPr>
              <a:t>ما الحل؟</a:t>
            </a:r>
            <a:endParaRPr lang="ar-YE" sz="4000" b="1" dirty="0">
              <a:solidFill>
                <a:srgbClr val="C00000"/>
              </a:solidFill>
            </a:endParaRPr>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854075"/>
            <a:ext cx="7543800" cy="1143000"/>
          </a:xfrm>
        </p:spPr>
        <p:txBody>
          <a:bodyPr>
            <a:normAutofit/>
          </a:bodyPr>
          <a:lstStyle/>
          <a:p>
            <a:r>
              <a:rPr lang="ar-SA" b="1" dirty="0" smtClean="0">
                <a:solidFill>
                  <a:srgbClr val="C00000"/>
                </a:solidFill>
              </a:rPr>
              <a:t>الاعتماد المؤسسي</a:t>
            </a:r>
            <a:endParaRPr lang="ar-YE" dirty="0">
              <a:solidFill>
                <a:srgbClr val="C00000"/>
              </a:solidFill>
            </a:endParaRPr>
          </a:p>
        </p:txBody>
      </p:sp>
      <p:sp>
        <p:nvSpPr>
          <p:cNvPr id="3" name="Content Placeholder 2"/>
          <p:cNvSpPr>
            <a:spLocks noGrp="1"/>
          </p:cNvSpPr>
          <p:nvPr>
            <p:ph idx="1"/>
          </p:nvPr>
        </p:nvSpPr>
        <p:spPr>
          <a:xfrm>
            <a:off x="1447800" y="2179637"/>
            <a:ext cx="7239000" cy="4525963"/>
          </a:xfrm>
        </p:spPr>
        <p:txBody>
          <a:bodyPr/>
          <a:lstStyle/>
          <a:p>
            <a:r>
              <a:rPr lang="ar-SA" dirty="0" smtClean="0"/>
              <a:t>إصدار </a:t>
            </a:r>
            <a:r>
              <a:rPr lang="ar-SA" dirty="0"/>
              <a:t>جهة </a:t>
            </a:r>
            <a:r>
              <a:rPr lang="ar-SA" dirty="0" smtClean="0"/>
              <a:t>اعتماد </a:t>
            </a:r>
            <a:r>
              <a:rPr lang="ar-SA" dirty="0"/>
              <a:t>حكم حول مدى تحقيق مؤسسة تعليم عالي معايير جودة </a:t>
            </a:r>
            <a:r>
              <a:rPr lang="ar-SA" dirty="0" smtClean="0"/>
              <a:t>عامة </a:t>
            </a:r>
            <a:r>
              <a:rPr lang="ar-SA" dirty="0"/>
              <a:t>على مستوى </a:t>
            </a:r>
            <a:r>
              <a:rPr lang="ar-SA" dirty="0" smtClean="0"/>
              <a:t>المؤسسة</a:t>
            </a:r>
            <a:r>
              <a:rPr lang="ar-YE" dirty="0"/>
              <a:t> </a:t>
            </a:r>
            <a:r>
              <a:rPr lang="ar-YE" dirty="0" smtClean="0"/>
              <a:t>تكشف </a:t>
            </a:r>
            <a:r>
              <a:rPr lang="ar-SA" dirty="0" smtClean="0"/>
              <a:t>قدرة </a:t>
            </a:r>
            <a:r>
              <a:rPr lang="ar-SA" dirty="0"/>
              <a:t>المؤسسية على تقديم تعليم عالي مناسب.</a:t>
            </a:r>
            <a:endParaRPr lang="en-US" dirty="0"/>
          </a:p>
          <a:p>
            <a:endParaRPr lang="ar-YE" dirty="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YE" dirty="0" smtClean="0">
                <a:solidFill>
                  <a:srgbClr val="C00000"/>
                </a:solidFill>
              </a:rPr>
              <a:t>ما الأنسب من الكراسي الآتية؟</a:t>
            </a:r>
            <a:endParaRPr lang="ar-YE" dirty="0">
              <a:solidFill>
                <a:srgbClr val="C00000"/>
              </a:solidFill>
            </a:endParaRPr>
          </a:p>
        </p:txBody>
      </p:sp>
      <p:pic>
        <p:nvPicPr>
          <p:cNvPr id="1026" name="Picture 2"/>
          <p:cNvPicPr>
            <a:picLocks noChangeAspect="1" noChangeArrowheads="1"/>
          </p:cNvPicPr>
          <p:nvPr/>
        </p:nvPicPr>
        <p:blipFill>
          <a:blip r:embed="rId2" cstate="print"/>
          <a:srcRect/>
          <a:stretch>
            <a:fillRect/>
          </a:stretch>
        </p:blipFill>
        <p:spPr bwMode="auto">
          <a:xfrm>
            <a:off x="7086600" y="1434957"/>
            <a:ext cx="1752600" cy="2678131"/>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cstate="print"/>
          <a:srcRect/>
          <a:stretch>
            <a:fillRect/>
          </a:stretch>
        </p:blipFill>
        <p:spPr bwMode="auto">
          <a:xfrm>
            <a:off x="5029200" y="1676400"/>
            <a:ext cx="1638300" cy="2457450"/>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cstate="print"/>
          <a:srcRect/>
          <a:stretch>
            <a:fillRect/>
          </a:stretch>
        </p:blipFill>
        <p:spPr bwMode="auto">
          <a:xfrm>
            <a:off x="2590800" y="1447800"/>
            <a:ext cx="2133600" cy="2830716"/>
          </a:xfrm>
          <a:prstGeom prst="rect">
            <a:avLst/>
          </a:prstGeom>
          <a:noFill/>
          <a:ln w="9525">
            <a:noFill/>
            <a:miter lim="800000"/>
            <a:headEnd/>
            <a:tailEnd/>
          </a:ln>
          <a:effectLst/>
        </p:spPr>
      </p:pic>
      <p:pic>
        <p:nvPicPr>
          <p:cNvPr id="1029" name="Picture 5"/>
          <p:cNvPicPr>
            <a:picLocks noChangeAspect="1" noChangeArrowheads="1"/>
          </p:cNvPicPr>
          <p:nvPr/>
        </p:nvPicPr>
        <p:blipFill>
          <a:blip r:embed="rId5" cstate="print"/>
          <a:srcRect/>
          <a:stretch>
            <a:fillRect/>
          </a:stretch>
        </p:blipFill>
        <p:spPr bwMode="auto">
          <a:xfrm>
            <a:off x="457200" y="1447800"/>
            <a:ext cx="1905000" cy="2514600"/>
          </a:xfrm>
          <a:prstGeom prst="rect">
            <a:avLst/>
          </a:prstGeom>
          <a:noFill/>
          <a:ln w="9525">
            <a:noFill/>
            <a:miter lim="800000"/>
            <a:headEnd/>
            <a:tailEnd/>
          </a:ln>
          <a:effectLst/>
        </p:spPr>
      </p:pic>
      <p:pic>
        <p:nvPicPr>
          <p:cNvPr id="1030" name="Picture 6"/>
          <p:cNvPicPr>
            <a:picLocks noChangeAspect="1" noChangeArrowheads="1"/>
          </p:cNvPicPr>
          <p:nvPr/>
        </p:nvPicPr>
        <p:blipFill>
          <a:blip r:embed="rId6" cstate="print"/>
          <a:srcRect/>
          <a:stretch>
            <a:fillRect/>
          </a:stretch>
        </p:blipFill>
        <p:spPr bwMode="auto">
          <a:xfrm>
            <a:off x="7115014" y="4419600"/>
            <a:ext cx="1952786" cy="2057400"/>
          </a:xfrm>
          <a:prstGeom prst="rect">
            <a:avLst/>
          </a:prstGeom>
          <a:noFill/>
          <a:ln w="9525">
            <a:noFill/>
            <a:miter lim="800000"/>
            <a:headEnd/>
            <a:tailEnd/>
          </a:ln>
          <a:effectLst/>
        </p:spPr>
      </p:pic>
      <p:pic>
        <p:nvPicPr>
          <p:cNvPr id="1031" name="Picture 7"/>
          <p:cNvPicPr>
            <a:picLocks noChangeAspect="1" noChangeArrowheads="1"/>
          </p:cNvPicPr>
          <p:nvPr/>
        </p:nvPicPr>
        <p:blipFill>
          <a:blip r:embed="rId7" cstate="print"/>
          <a:srcRect/>
          <a:stretch>
            <a:fillRect/>
          </a:stretch>
        </p:blipFill>
        <p:spPr bwMode="auto">
          <a:xfrm>
            <a:off x="5057775" y="4495800"/>
            <a:ext cx="1724025" cy="1981200"/>
          </a:xfrm>
          <a:prstGeom prst="rect">
            <a:avLst/>
          </a:prstGeom>
          <a:noFill/>
          <a:ln w="9525">
            <a:noFill/>
            <a:miter lim="800000"/>
            <a:headEnd/>
            <a:tailEnd/>
          </a:ln>
          <a:effectLst/>
        </p:spPr>
      </p:pic>
      <p:pic>
        <p:nvPicPr>
          <p:cNvPr id="1032" name="Picture 8"/>
          <p:cNvPicPr>
            <a:picLocks noChangeAspect="1" noChangeArrowheads="1"/>
          </p:cNvPicPr>
          <p:nvPr/>
        </p:nvPicPr>
        <p:blipFill>
          <a:blip r:embed="rId8" cstate="print"/>
          <a:srcRect/>
          <a:stretch>
            <a:fillRect/>
          </a:stretch>
        </p:blipFill>
        <p:spPr bwMode="auto">
          <a:xfrm>
            <a:off x="2743200" y="4191000"/>
            <a:ext cx="2076450" cy="2305050"/>
          </a:xfrm>
          <a:prstGeom prst="rect">
            <a:avLst/>
          </a:prstGeom>
          <a:noFill/>
          <a:ln w="9525">
            <a:noFill/>
            <a:miter lim="800000"/>
            <a:headEnd/>
            <a:tailEnd/>
          </a:ln>
          <a:effectLst/>
        </p:spPr>
      </p:pic>
      <p:pic>
        <p:nvPicPr>
          <p:cNvPr id="13" name="Picture 5"/>
          <p:cNvPicPr>
            <a:picLocks noChangeAspect="1" noChangeArrowheads="1"/>
          </p:cNvPicPr>
          <p:nvPr/>
        </p:nvPicPr>
        <p:blipFill>
          <a:blip r:embed="rId9" cstate="print"/>
          <a:srcRect/>
          <a:stretch>
            <a:fillRect/>
          </a:stretch>
        </p:blipFill>
        <p:spPr bwMode="auto">
          <a:xfrm>
            <a:off x="228600" y="4495800"/>
            <a:ext cx="2395881" cy="1905000"/>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p>
            <a:pPr lvl="0" algn="ctr">
              <a:spcBef>
                <a:spcPct val="0"/>
              </a:spcBef>
              <a:defRPr/>
            </a:pPr>
            <a:r>
              <a:rPr kumimoji="0" lang="ar-YE" sz="4400" b="0" i="0" u="none" strike="noStrike" kern="1200" cap="none" spc="0" normalizeH="0" baseline="0" noProof="0" dirty="0" smtClean="0">
                <a:ln>
                  <a:noFill/>
                </a:ln>
                <a:solidFill>
                  <a:srgbClr val="C00000"/>
                </a:solidFill>
                <a:effectLst/>
                <a:uLnTx/>
                <a:uFillTx/>
                <a:latin typeface="+mj-lt"/>
                <a:ea typeface="+mj-ea"/>
                <a:cs typeface="+mj-cs"/>
              </a:rPr>
              <a:t>ما </a:t>
            </a:r>
            <a:r>
              <a:rPr lang="ar-YE" sz="4400" dirty="0" smtClean="0">
                <a:solidFill>
                  <a:srgbClr val="C00000"/>
                </a:solidFill>
              </a:rPr>
              <a:t>الأنسب </a:t>
            </a:r>
            <a:r>
              <a:rPr kumimoji="0" lang="ar-YE" sz="4400" b="0" i="0" u="none" strike="noStrike" kern="1200" cap="none" spc="0" normalizeH="0" baseline="0" noProof="0" dirty="0" smtClean="0">
                <a:ln>
                  <a:noFill/>
                </a:ln>
                <a:solidFill>
                  <a:srgbClr val="C00000"/>
                </a:solidFill>
                <a:effectLst/>
                <a:uLnTx/>
                <a:uFillTx/>
                <a:latin typeface="+mj-lt"/>
                <a:ea typeface="+mj-ea"/>
                <a:cs typeface="+mj-cs"/>
              </a:rPr>
              <a:t>من الكراسي الآتية؟</a:t>
            </a:r>
            <a:endParaRPr kumimoji="0" lang="ar-YE" sz="4400" b="0" i="0" u="none" strike="noStrike" kern="1200" cap="none" spc="0" normalizeH="0" baseline="0" noProof="0" dirty="0">
              <a:ln>
                <a:noFill/>
              </a:ln>
              <a:solidFill>
                <a:srgbClr val="C00000"/>
              </a:solidFill>
              <a:effectLst/>
              <a:uLnTx/>
              <a:uFillTx/>
              <a:latin typeface="+mj-lt"/>
              <a:ea typeface="+mj-ea"/>
              <a:cs typeface="+mj-cs"/>
            </a:endParaRPr>
          </a:p>
        </p:txBody>
      </p:sp>
      <p:pic>
        <p:nvPicPr>
          <p:cNvPr id="2050" name="Picture 2"/>
          <p:cNvPicPr>
            <a:picLocks noChangeAspect="1" noChangeArrowheads="1"/>
          </p:cNvPicPr>
          <p:nvPr/>
        </p:nvPicPr>
        <p:blipFill>
          <a:blip r:embed="rId2" cstate="print"/>
          <a:srcRect/>
          <a:stretch>
            <a:fillRect/>
          </a:stretch>
        </p:blipFill>
        <p:spPr bwMode="auto">
          <a:xfrm>
            <a:off x="3702128" y="1676400"/>
            <a:ext cx="1936672" cy="2590800"/>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cstate="print"/>
          <a:srcRect/>
          <a:stretch>
            <a:fillRect/>
          </a:stretch>
        </p:blipFill>
        <p:spPr bwMode="auto">
          <a:xfrm>
            <a:off x="6172200" y="4572000"/>
            <a:ext cx="2618591" cy="1752600"/>
          </a:xfrm>
          <a:prstGeom prst="rect">
            <a:avLst/>
          </a:prstGeom>
          <a:noFill/>
          <a:ln w="9525">
            <a:noFill/>
            <a:miter lim="800000"/>
            <a:headEnd/>
            <a:tailEnd/>
          </a:ln>
          <a:effectLst/>
        </p:spPr>
      </p:pic>
      <p:pic>
        <p:nvPicPr>
          <p:cNvPr id="2052" name="Picture 4"/>
          <p:cNvPicPr>
            <a:picLocks noChangeAspect="1" noChangeArrowheads="1"/>
          </p:cNvPicPr>
          <p:nvPr/>
        </p:nvPicPr>
        <p:blipFill>
          <a:blip r:embed="rId4" cstate="print"/>
          <a:srcRect/>
          <a:stretch>
            <a:fillRect/>
          </a:stretch>
        </p:blipFill>
        <p:spPr bwMode="auto">
          <a:xfrm>
            <a:off x="278205" y="1905000"/>
            <a:ext cx="3055545" cy="2057400"/>
          </a:xfrm>
          <a:prstGeom prst="rect">
            <a:avLst/>
          </a:prstGeom>
          <a:noFill/>
          <a:ln w="9525">
            <a:noFill/>
            <a:miter lim="800000"/>
            <a:headEnd/>
            <a:tailEnd/>
          </a:ln>
          <a:effectLst/>
        </p:spPr>
      </p:pic>
      <p:pic>
        <p:nvPicPr>
          <p:cNvPr id="2055" name="Picture 7"/>
          <p:cNvPicPr>
            <a:picLocks noChangeAspect="1" noChangeArrowheads="1"/>
          </p:cNvPicPr>
          <p:nvPr/>
        </p:nvPicPr>
        <p:blipFill>
          <a:blip r:embed="rId5" cstate="print"/>
          <a:srcRect/>
          <a:stretch>
            <a:fillRect/>
          </a:stretch>
        </p:blipFill>
        <p:spPr bwMode="auto">
          <a:xfrm>
            <a:off x="6096000" y="1423907"/>
            <a:ext cx="2286000" cy="2886559"/>
          </a:xfrm>
          <a:prstGeom prst="rect">
            <a:avLst/>
          </a:prstGeom>
          <a:noFill/>
          <a:ln w="9525">
            <a:noFill/>
            <a:miter lim="800000"/>
            <a:headEnd/>
            <a:tailEnd/>
          </a:ln>
          <a:effectLst/>
        </p:spPr>
      </p:pic>
      <p:pic>
        <p:nvPicPr>
          <p:cNvPr id="10" name="Picture 9"/>
          <p:cNvPicPr>
            <a:picLocks noChangeAspect="1" noChangeArrowheads="1"/>
          </p:cNvPicPr>
          <p:nvPr/>
        </p:nvPicPr>
        <p:blipFill>
          <a:blip r:embed="rId6" cstate="print"/>
          <a:srcRect/>
          <a:stretch>
            <a:fillRect/>
          </a:stretch>
        </p:blipFill>
        <p:spPr bwMode="auto">
          <a:xfrm>
            <a:off x="3657600" y="4191000"/>
            <a:ext cx="2044890" cy="2209800"/>
          </a:xfrm>
          <a:prstGeom prst="rect">
            <a:avLst/>
          </a:prstGeom>
          <a:noFill/>
          <a:ln w="9525">
            <a:noFill/>
            <a:miter lim="800000"/>
            <a:headEnd/>
            <a:tailEnd/>
          </a:ln>
          <a:effectLst/>
        </p:spPr>
      </p:pic>
      <p:pic>
        <p:nvPicPr>
          <p:cNvPr id="2056" name="Picture 8"/>
          <p:cNvPicPr>
            <a:picLocks noChangeAspect="1" noChangeArrowheads="1"/>
          </p:cNvPicPr>
          <p:nvPr/>
        </p:nvPicPr>
        <p:blipFill>
          <a:blip r:embed="rId7" cstate="print"/>
          <a:srcRect/>
          <a:stretch>
            <a:fillRect/>
          </a:stretch>
        </p:blipFill>
        <p:spPr bwMode="auto">
          <a:xfrm>
            <a:off x="152400" y="4572000"/>
            <a:ext cx="2990850" cy="2001569"/>
          </a:xfrm>
          <a:prstGeom prst="rect">
            <a:avLst/>
          </a:prstGeom>
          <a:no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143000"/>
          </a:xfrm>
        </p:spPr>
        <p:txBody>
          <a:bodyPr>
            <a:normAutofit/>
          </a:bodyPr>
          <a:lstStyle/>
          <a:p>
            <a:r>
              <a:rPr lang="ar-YE" b="1" dirty="0" smtClean="0">
                <a:solidFill>
                  <a:srgbClr val="C00000"/>
                </a:solidFill>
              </a:rPr>
              <a:t>مناقشة</a:t>
            </a:r>
            <a:endParaRPr lang="ar-YE" b="1" dirty="0">
              <a:solidFill>
                <a:srgbClr val="C00000"/>
              </a:solidFill>
            </a:endParaRPr>
          </a:p>
        </p:txBody>
      </p:sp>
      <p:sp>
        <p:nvSpPr>
          <p:cNvPr id="3" name="Content Placeholder 2"/>
          <p:cNvSpPr>
            <a:spLocks noGrp="1"/>
          </p:cNvSpPr>
          <p:nvPr>
            <p:ph idx="1"/>
          </p:nvPr>
        </p:nvSpPr>
        <p:spPr>
          <a:xfrm>
            <a:off x="685800" y="1600200"/>
            <a:ext cx="8229600" cy="4525963"/>
          </a:xfrm>
        </p:spPr>
        <p:txBody>
          <a:bodyPr>
            <a:normAutofit/>
          </a:bodyPr>
          <a:lstStyle/>
          <a:p>
            <a:pPr>
              <a:buNone/>
            </a:pPr>
            <a:r>
              <a:rPr lang="ar-YE" sz="3600" b="1" dirty="0" smtClean="0"/>
              <a:t>ما </a:t>
            </a:r>
            <a:r>
              <a:rPr lang="ar-YE" sz="3600" b="1" dirty="0" smtClean="0"/>
              <a:t>الأنسب </a:t>
            </a:r>
            <a:r>
              <a:rPr lang="ar-YE" sz="3600" b="1" dirty="0" smtClean="0"/>
              <a:t>لليمن؟</a:t>
            </a:r>
          </a:p>
          <a:p>
            <a:pPr algn="ctr">
              <a:buNone/>
            </a:pPr>
            <a:r>
              <a:rPr lang="ar-YE" sz="3600" b="1" u="sng" dirty="0" smtClean="0"/>
              <a:t>ربما فتح المسارين: اعتماد المؤسسات والبرامج</a:t>
            </a:r>
          </a:p>
          <a:p>
            <a:pPr algn="ctr">
              <a:buNone/>
            </a:pPr>
            <a:r>
              <a:rPr lang="ar-YE" sz="3600" b="1" dirty="0" smtClean="0"/>
              <a:t>1- الحل المثالي لمن يقدر عليه: مؤسسات ثم برامج</a:t>
            </a:r>
          </a:p>
          <a:p>
            <a:pPr algn="ctr">
              <a:buNone/>
            </a:pPr>
            <a:r>
              <a:rPr lang="ar-YE" sz="3600" b="1" dirty="0" smtClean="0"/>
              <a:t>2- الحل الآخر: برامج مع وضع شروط حد أدنى للمؤسسات يتضمن آلية للتحسن التدريجي.</a:t>
            </a:r>
            <a:endParaRPr lang="ar-YE" sz="3600" b="1" dirty="0"/>
          </a:p>
        </p:txBody>
      </p:sp>
      <p:sp>
        <p:nvSpPr>
          <p:cNvPr id="5" name="Rectangle 4"/>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189037"/>
            <a:ext cx="7543800" cy="1143000"/>
          </a:xfrm>
        </p:spPr>
        <p:txBody>
          <a:bodyPr>
            <a:normAutofit/>
          </a:bodyPr>
          <a:lstStyle/>
          <a:p>
            <a:r>
              <a:rPr lang="ar-SA" b="1" dirty="0" smtClean="0">
                <a:solidFill>
                  <a:srgbClr val="C00000"/>
                </a:solidFill>
              </a:rPr>
              <a:t>اعتماد البرامج</a:t>
            </a:r>
            <a:endParaRPr lang="ar-YE" dirty="0">
              <a:solidFill>
                <a:srgbClr val="C00000"/>
              </a:solidFill>
            </a:endParaRPr>
          </a:p>
        </p:txBody>
      </p:sp>
      <p:sp>
        <p:nvSpPr>
          <p:cNvPr id="3" name="Content Placeholder 2"/>
          <p:cNvSpPr>
            <a:spLocks noGrp="1"/>
          </p:cNvSpPr>
          <p:nvPr>
            <p:ph idx="1"/>
          </p:nvPr>
        </p:nvSpPr>
        <p:spPr>
          <a:xfrm>
            <a:off x="1676400" y="2484437"/>
            <a:ext cx="7010400" cy="4221163"/>
          </a:xfrm>
        </p:spPr>
        <p:txBody>
          <a:bodyPr/>
          <a:lstStyle/>
          <a:p>
            <a:r>
              <a:rPr lang="ar-SA" dirty="0"/>
              <a:t>إصدار جهة </a:t>
            </a:r>
            <a:r>
              <a:rPr lang="ar-SA" dirty="0" smtClean="0"/>
              <a:t>اعتماد </a:t>
            </a:r>
            <a:r>
              <a:rPr lang="ar-YE" dirty="0" smtClean="0"/>
              <a:t>متخصصة </a:t>
            </a:r>
            <a:r>
              <a:rPr lang="ar-SA" dirty="0" smtClean="0"/>
              <a:t>حكم </a:t>
            </a:r>
            <a:r>
              <a:rPr lang="ar-SA" dirty="0"/>
              <a:t>حول مدى تحقيق برنامج </a:t>
            </a:r>
            <a:r>
              <a:rPr lang="ar-YE" dirty="0" smtClean="0"/>
              <a:t>أكاديمي </a:t>
            </a:r>
            <a:r>
              <a:rPr lang="ar-SA" dirty="0" smtClean="0"/>
              <a:t>مع</a:t>
            </a:r>
            <a:r>
              <a:rPr lang="ar-YE" dirty="0" smtClean="0"/>
              <a:t>ي</a:t>
            </a:r>
            <a:r>
              <a:rPr lang="ar-SA" dirty="0" smtClean="0"/>
              <a:t>ن </a:t>
            </a:r>
            <a:r>
              <a:rPr lang="ar-SA" dirty="0"/>
              <a:t>معايير جودة </a:t>
            </a:r>
            <a:r>
              <a:rPr lang="ar-YE" dirty="0" smtClean="0"/>
              <a:t>محددة </a:t>
            </a:r>
            <a:r>
              <a:rPr lang="ar-YE" dirty="0" smtClean="0"/>
              <a:t>في ذلك التخصص الأكاديمي</a:t>
            </a:r>
            <a:r>
              <a:rPr lang="ar-SA" dirty="0" smtClean="0"/>
              <a:t>.</a:t>
            </a:r>
            <a:endParaRPr lang="en-US" dirty="0"/>
          </a:p>
          <a:p>
            <a:endParaRPr lang="ar-YE" dirty="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b="1" dirty="0">
                <a:solidFill>
                  <a:srgbClr val="C00000"/>
                </a:solidFill>
              </a:rPr>
              <a:t>مميزات الاعتماد </a:t>
            </a:r>
            <a:r>
              <a:rPr lang="ar-SA" b="1" dirty="0" smtClean="0">
                <a:solidFill>
                  <a:srgbClr val="C00000"/>
                </a:solidFill>
              </a:rPr>
              <a:t>المؤسسي</a:t>
            </a:r>
            <a:endParaRPr lang="ar-YE" dirty="0">
              <a:solidFill>
                <a:srgbClr val="C00000"/>
              </a:solidFill>
            </a:endParaRPr>
          </a:p>
        </p:txBody>
      </p:sp>
      <p:sp>
        <p:nvSpPr>
          <p:cNvPr id="3" name="Content Placeholder 2"/>
          <p:cNvSpPr>
            <a:spLocks noGrp="1"/>
          </p:cNvSpPr>
          <p:nvPr>
            <p:ph idx="1"/>
          </p:nvPr>
        </p:nvSpPr>
        <p:spPr>
          <a:xfrm>
            <a:off x="1066800" y="1600200"/>
            <a:ext cx="7620000" cy="4876800"/>
          </a:xfrm>
        </p:spPr>
        <p:txBody>
          <a:bodyPr>
            <a:normAutofit lnSpcReduction="10000"/>
          </a:bodyPr>
          <a:lstStyle/>
          <a:p>
            <a:pPr marL="514350" lvl="0" indent="-514350">
              <a:buFont typeface="+mj-lt"/>
              <a:buAutoNum type="arabicPeriod"/>
            </a:pPr>
            <a:r>
              <a:rPr lang="ar-SA" dirty="0"/>
              <a:t>يقتضي الحصول على الاعتماد المؤسسي توفير متطلبات الحد الأدنى للجامعة وبالتالي سيسهل الحصول على اعتماد البرامج.</a:t>
            </a:r>
            <a:endParaRPr lang="en-US" dirty="0"/>
          </a:p>
          <a:p>
            <a:pPr marL="514350" lvl="0" indent="-514350">
              <a:buFont typeface="+mj-lt"/>
              <a:buAutoNum type="arabicPeriod"/>
            </a:pPr>
            <a:r>
              <a:rPr lang="ar-SA" dirty="0"/>
              <a:t>كلفة الاعتماد المؤسسي أقل من كلفة اعتماد البرامج.</a:t>
            </a:r>
            <a:endParaRPr lang="en-US" dirty="0"/>
          </a:p>
          <a:p>
            <a:pPr marL="514350" lvl="0" indent="-514350">
              <a:buFont typeface="+mj-lt"/>
              <a:buAutoNum type="arabicPeriod"/>
            </a:pPr>
            <a:r>
              <a:rPr lang="ar-SA" dirty="0"/>
              <a:t>سهولة الاعتماد المؤسسي؛ لأنه لا يتطلب خبراء اعتماد في تخصصات دقيقة.</a:t>
            </a:r>
            <a:endParaRPr lang="en-US" dirty="0"/>
          </a:p>
          <a:p>
            <a:pPr marL="514350" lvl="0" indent="-514350">
              <a:buFont typeface="+mj-lt"/>
              <a:buAutoNum type="arabicPeriod"/>
            </a:pPr>
            <a:r>
              <a:rPr lang="ar-SA" dirty="0"/>
              <a:t>تعميم نشر ثقافة الجودة على مستوى المؤسسة  بدلا من حصرها في برنامج أو أكثر.</a:t>
            </a:r>
            <a:endParaRPr lang="en-US" dirty="0"/>
          </a:p>
          <a:p>
            <a:pPr marL="514350" lvl="0" indent="-514350">
              <a:buFont typeface="+mj-lt"/>
              <a:buAutoNum type="arabicPeriod"/>
            </a:pPr>
            <a:r>
              <a:rPr lang="ar-SA" dirty="0"/>
              <a:t>توزيع الميزانية بشكل عادل بين </a:t>
            </a:r>
            <a:r>
              <a:rPr lang="ar-SA" dirty="0" smtClean="0"/>
              <a:t>البرامج</a:t>
            </a:r>
            <a:r>
              <a:rPr lang="ar-YE" dirty="0" smtClean="0"/>
              <a:t> عند السير نحو ال</a:t>
            </a:r>
            <a:r>
              <a:rPr lang="ar-YE" dirty="0" smtClean="0"/>
              <a:t>جودة.</a:t>
            </a:r>
            <a:endParaRPr lang="en-US" dirty="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8229600" cy="685800"/>
          </a:xfrm>
        </p:spPr>
        <p:txBody>
          <a:bodyPr>
            <a:normAutofit fontScale="90000"/>
          </a:bodyPr>
          <a:lstStyle/>
          <a:p>
            <a:r>
              <a:rPr lang="ar-SA" b="1" dirty="0" smtClean="0">
                <a:solidFill>
                  <a:srgbClr val="C00000"/>
                </a:solidFill>
              </a:rPr>
              <a:t>عيوب</a:t>
            </a:r>
            <a:r>
              <a:rPr lang="ar-YE" b="1" dirty="0" smtClean="0">
                <a:solidFill>
                  <a:srgbClr val="C00000"/>
                </a:solidFill>
              </a:rPr>
              <a:t> </a:t>
            </a:r>
            <a:r>
              <a:rPr lang="ar-SA" b="1" dirty="0" smtClean="0">
                <a:solidFill>
                  <a:srgbClr val="C00000"/>
                </a:solidFill>
              </a:rPr>
              <a:t>الاعتماد المؤسسي</a:t>
            </a:r>
            <a:endParaRPr lang="ar-YE" dirty="0">
              <a:solidFill>
                <a:srgbClr val="C00000"/>
              </a:solidFill>
            </a:endParaRPr>
          </a:p>
        </p:txBody>
      </p:sp>
      <p:sp>
        <p:nvSpPr>
          <p:cNvPr id="3" name="Content Placeholder 2"/>
          <p:cNvSpPr>
            <a:spLocks noGrp="1"/>
          </p:cNvSpPr>
          <p:nvPr>
            <p:ph idx="1"/>
          </p:nvPr>
        </p:nvSpPr>
        <p:spPr>
          <a:xfrm>
            <a:off x="1066800" y="1143000"/>
            <a:ext cx="7772400" cy="5715000"/>
          </a:xfrm>
        </p:spPr>
        <p:txBody>
          <a:bodyPr>
            <a:normAutofit fontScale="92500" lnSpcReduction="20000"/>
          </a:bodyPr>
          <a:lstStyle/>
          <a:p>
            <a:pPr marL="514350" lvl="0" indent="-514350">
              <a:buFont typeface="+mj-lt"/>
              <a:buAutoNum type="arabicPeriod"/>
            </a:pPr>
            <a:r>
              <a:rPr lang="ar-SA" dirty="0"/>
              <a:t>يفقد التركيز على </a:t>
            </a:r>
            <a:r>
              <a:rPr lang="ar-SA" dirty="0" smtClean="0"/>
              <a:t>الجود</a:t>
            </a:r>
            <a:r>
              <a:rPr lang="ar-YE" dirty="0" smtClean="0"/>
              <a:t>ة في مستوى التخصص</a:t>
            </a:r>
            <a:r>
              <a:rPr lang="ar-SA" dirty="0" smtClean="0"/>
              <a:t>، </a:t>
            </a:r>
            <a:r>
              <a:rPr lang="ar-SA" dirty="0"/>
              <a:t>ويتم التركيز على معايير الحد الأدنى.</a:t>
            </a:r>
            <a:endParaRPr lang="en-US" dirty="0"/>
          </a:p>
          <a:p>
            <a:pPr marL="514350" lvl="0" indent="-514350">
              <a:buFont typeface="+mj-lt"/>
              <a:buAutoNum type="arabicPeriod"/>
            </a:pPr>
            <a:r>
              <a:rPr lang="ar-SA" dirty="0"/>
              <a:t>الاهتمام بالمؤسسة ككل، قد </a:t>
            </a:r>
            <a:r>
              <a:rPr lang="ar-YE" dirty="0" smtClean="0"/>
              <a:t>يؤدي إلى عدم </a:t>
            </a:r>
            <a:r>
              <a:rPr lang="ar-SA" dirty="0" smtClean="0"/>
              <a:t>التركيز </a:t>
            </a:r>
            <a:r>
              <a:rPr lang="ar-SA" dirty="0"/>
              <a:t>على جوانب مهمة مثل إهمال بعض البرامج الأكاديمية أو الخدمات </a:t>
            </a:r>
            <a:r>
              <a:rPr lang="ar-YE" dirty="0" smtClean="0"/>
              <a:t>مثل الخدمات </a:t>
            </a:r>
            <a:r>
              <a:rPr lang="ar-SA" dirty="0" smtClean="0"/>
              <a:t>الطلابية</a:t>
            </a:r>
            <a:r>
              <a:rPr lang="ar-SA" dirty="0"/>
              <a:t>.</a:t>
            </a:r>
            <a:endParaRPr lang="en-US" dirty="0"/>
          </a:p>
          <a:p>
            <a:pPr marL="514350" lvl="0" indent="-514350">
              <a:buFont typeface="+mj-lt"/>
              <a:buAutoNum type="arabicPeriod"/>
            </a:pPr>
            <a:r>
              <a:rPr lang="ar-SA" dirty="0"/>
              <a:t>أكثر تعقيدا من اعتماد </a:t>
            </a:r>
            <a:r>
              <a:rPr lang="ar-SA" dirty="0" smtClean="0"/>
              <a:t>البرامج</a:t>
            </a:r>
            <a:r>
              <a:rPr lang="ar-YE" dirty="0" smtClean="0"/>
              <a:t>؛ لأنه يتطلب </a:t>
            </a:r>
            <a:r>
              <a:rPr lang="ar-YE" dirty="0" smtClean="0"/>
              <a:t>تنوع في تخصصات فريق التقييم</a:t>
            </a:r>
            <a:r>
              <a:rPr lang="ar-SA" dirty="0" smtClean="0"/>
              <a:t>.</a:t>
            </a:r>
            <a:endParaRPr lang="en-US" dirty="0"/>
          </a:p>
          <a:p>
            <a:pPr marL="514350" lvl="0" indent="-514350">
              <a:buFont typeface="+mj-lt"/>
              <a:buAutoNum type="arabicPeriod"/>
            </a:pPr>
            <a:r>
              <a:rPr lang="ar-YE" dirty="0"/>
              <a:t>قد تلعب المحاباة دور خطير في </a:t>
            </a:r>
            <a:r>
              <a:rPr lang="ar-YE" dirty="0" smtClean="0"/>
              <a:t>نتائجه؛ لأن </a:t>
            </a:r>
            <a:r>
              <a:rPr lang="ar-YE" dirty="0" smtClean="0"/>
              <a:t>فعل القرار كبير؛ كونه </a:t>
            </a:r>
            <a:r>
              <a:rPr lang="ar-YE" dirty="0" smtClean="0"/>
              <a:t>يتصل بكيان المؤسسة ككل.</a:t>
            </a:r>
            <a:endParaRPr lang="en-US" dirty="0"/>
          </a:p>
          <a:p>
            <a:pPr marL="514350" lvl="0" indent="-514350">
              <a:buFont typeface="+mj-lt"/>
              <a:buAutoNum type="arabicPeriod"/>
            </a:pPr>
            <a:r>
              <a:rPr lang="ar-YE" dirty="0"/>
              <a:t>تضخم مؤسسات التعليم العالي اليمنية والحكومية منها </a:t>
            </a:r>
            <a:r>
              <a:rPr lang="ar-YE" dirty="0" smtClean="0"/>
              <a:t>بالذات مما يعقد عملية </a:t>
            </a:r>
            <a:r>
              <a:rPr lang="ar-YE" dirty="0" smtClean="0"/>
              <a:t>التقييم</a:t>
            </a:r>
            <a:r>
              <a:rPr lang="ar-YE" dirty="0" smtClean="0"/>
              <a:t>.</a:t>
            </a:r>
          </a:p>
          <a:p>
            <a:pPr marL="514350" lvl="0" indent="-514350">
              <a:buFont typeface="+mj-lt"/>
              <a:buAutoNum type="arabicPeriod"/>
            </a:pPr>
            <a:r>
              <a:rPr lang="ar-YE" dirty="0" smtClean="0"/>
              <a:t>توقع إحجام معظم مؤسسات التعليم العالي اليمنية عن التقدم للاعتماد المؤسسي؛ لأنها ببساطة لا تستطيع تحقيق معاييره.</a:t>
            </a:r>
            <a:endParaRPr lang="en-US" dirty="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08038"/>
          </a:xfrm>
        </p:spPr>
        <p:txBody>
          <a:bodyPr>
            <a:normAutofit/>
          </a:bodyPr>
          <a:lstStyle/>
          <a:p>
            <a:r>
              <a:rPr lang="ar-SA" b="1" dirty="0">
                <a:solidFill>
                  <a:srgbClr val="C00000"/>
                </a:solidFill>
              </a:rPr>
              <a:t>مميزات اعتماد </a:t>
            </a:r>
            <a:r>
              <a:rPr lang="ar-SA" b="1" dirty="0" smtClean="0">
                <a:solidFill>
                  <a:srgbClr val="C00000"/>
                </a:solidFill>
              </a:rPr>
              <a:t>البرامج</a:t>
            </a:r>
            <a:endParaRPr lang="ar-YE" dirty="0">
              <a:solidFill>
                <a:srgbClr val="C00000"/>
              </a:solidFill>
            </a:endParaRPr>
          </a:p>
        </p:txBody>
      </p:sp>
      <p:sp>
        <p:nvSpPr>
          <p:cNvPr id="3" name="Content Placeholder 2"/>
          <p:cNvSpPr>
            <a:spLocks noGrp="1"/>
          </p:cNvSpPr>
          <p:nvPr>
            <p:ph idx="1"/>
          </p:nvPr>
        </p:nvSpPr>
        <p:spPr>
          <a:xfrm>
            <a:off x="990600" y="1143000"/>
            <a:ext cx="7848600" cy="5562600"/>
          </a:xfrm>
        </p:spPr>
        <p:txBody>
          <a:bodyPr>
            <a:normAutofit/>
          </a:bodyPr>
          <a:lstStyle/>
          <a:p>
            <a:pPr marL="514350" lvl="0" indent="-514350">
              <a:buFont typeface="+mj-lt"/>
              <a:buAutoNum type="arabicPeriod"/>
            </a:pPr>
            <a:r>
              <a:rPr lang="ar-SA" dirty="0"/>
              <a:t>يمكن نشر ثقافة الجودة </a:t>
            </a:r>
            <a:r>
              <a:rPr lang="ar-SA" dirty="0" smtClean="0"/>
              <a:t>بصورة </a:t>
            </a:r>
            <a:r>
              <a:rPr lang="ar-SA" dirty="0" smtClean="0"/>
              <a:t>أسهل</a:t>
            </a:r>
            <a:r>
              <a:rPr lang="ar-YE" dirty="0" smtClean="0"/>
              <a:t>؛ لأنه محصور في برنامج محدد</a:t>
            </a:r>
            <a:r>
              <a:rPr lang="ar-SA" dirty="0" smtClean="0"/>
              <a:t>.</a:t>
            </a:r>
            <a:endParaRPr lang="en-US" dirty="0"/>
          </a:p>
          <a:p>
            <a:pPr marL="514350" lvl="0" indent="-514350">
              <a:buFont typeface="+mj-lt"/>
              <a:buAutoNum type="arabicPeriod"/>
            </a:pPr>
            <a:r>
              <a:rPr lang="ar-SA" dirty="0"/>
              <a:t>إمكانية تخصيص موارد لبرامج ذات أولوية </a:t>
            </a:r>
            <a:r>
              <a:rPr lang="ar-YE" dirty="0" smtClean="0"/>
              <a:t>خاصة </a:t>
            </a:r>
            <a:r>
              <a:rPr lang="ar-SA" dirty="0" smtClean="0"/>
              <a:t>في </a:t>
            </a:r>
            <a:r>
              <a:rPr lang="ar-SA" dirty="0"/>
              <a:t>ظل شح الموارد </a:t>
            </a:r>
            <a:r>
              <a:rPr lang="ar-YE" dirty="0" smtClean="0"/>
              <a:t>حيث من </a:t>
            </a:r>
            <a:r>
              <a:rPr lang="ar-YE" dirty="0" smtClean="0"/>
              <a:t>الصعب توفير </a:t>
            </a:r>
            <a:r>
              <a:rPr lang="ar-YE" dirty="0" smtClean="0"/>
              <a:t>موارد </a:t>
            </a:r>
            <a:r>
              <a:rPr lang="ar-YE" dirty="0" smtClean="0"/>
              <a:t>كافية دفعة </a:t>
            </a:r>
            <a:r>
              <a:rPr lang="ar-YE" dirty="0" smtClean="0"/>
              <a:t>واحدة </a:t>
            </a:r>
            <a:r>
              <a:rPr lang="ar-YE" dirty="0" err="1" smtClean="0"/>
              <a:t>لل</a:t>
            </a:r>
            <a:r>
              <a:rPr lang="ar-SA" dirty="0" smtClean="0"/>
              <a:t>مؤسسة </a:t>
            </a:r>
            <a:r>
              <a:rPr lang="ar-YE" dirty="0" smtClean="0"/>
              <a:t>ككل</a:t>
            </a:r>
            <a:r>
              <a:rPr lang="ar-SA" dirty="0" smtClean="0"/>
              <a:t>.</a:t>
            </a:r>
            <a:endParaRPr lang="en-US" dirty="0"/>
          </a:p>
          <a:p>
            <a:pPr marL="514350" lvl="0" indent="-514350">
              <a:buFont typeface="+mj-lt"/>
              <a:buAutoNum type="arabicPeriod"/>
            </a:pPr>
            <a:r>
              <a:rPr lang="ar-SA" dirty="0"/>
              <a:t>أكثر فعالية لأنه يتعلق </a:t>
            </a:r>
            <a:r>
              <a:rPr lang="ar-SA" dirty="0" smtClean="0"/>
              <a:t>ببرنامج</a:t>
            </a:r>
            <a:r>
              <a:rPr lang="ar-SA" dirty="0"/>
              <a:t>.</a:t>
            </a:r>
            <a:endParaRPr lang="en-US" dirty="0"/>
          </a:p>
          <a:p>
            <a:pPr marL="514350" lvl="0" indent="-514350">
              <a:buFont typeface="+mj-lt"/>
              <a:buAutoNum type="arabicPeriod"/>
            </a:pPr>
            <a:r>
              <a:rPr lang="ar-SA" dirty="0"/>
              <a:t>يخلق روح التنافس بين البرامج.</a:t>
            </a:r>
            <a:endParaRPr lang="en-US" dirty="0"/>
          </a:p>
          <a:p>
            <a:pPr marL="514350" lvl="0" indent="-514350">
              <a:buFont typeface="+mj-lt"/>
              <a:buAutoNum type="arabicPeriod"/>
            </a:pPr>
            <a:r>
              <a:rPr lang="ar-SA" dirty="0"/>
              <a:t>سهولة متابعة الخريجين ومعرفة مستوى </a:t>
            </a:r>
            <a:r>
              <a:rPr lang="ar-SA" dirty="0" smtClean="0"/>
              <a:t>أدائهم</a:t>
            </a:r>
            <a:r>
              <a:rPr lang="ar-YE" dirty="0" smtClean="0"/>
              <a:t> مما يسهل عملية التوثيق المطلوبة للاعتماد</a:t>
            </a:r>
            <a:r>
              <a:rPr lang="ar-SA" dirty="0" smtClean="0"/>
              <a:t>.</a:t>
            </a:r>
            <a:endParaRPr lang="ar-YE" dirty="0" smtClean="0"/>
          </a:p>
          <a:p>
            <a:pPr marL="514350" lvl="0" indent="-514350" algn="l">
              <a:buNone/>
            </a:pPr>
            <a:r>
              <a:rPr lang="ar-YE" dirty="0" smtClean="0"/>
              <a:t>يتبع</a:t>
            </a:r>
            <a:r>
              <a:rPr lang="ar-SA" dirty="0" smtClean="0"/>
              <a:t> </a:t>
            </a:r>
            <a:endParaRPr lang="en-US" dirty="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YE" b="1" dirty="0" smtClean="0">
                <a:solidFill>
                  <a:srgbClr val="C00000"/>
                </a:solidFill>
              </a:rPr>
              <a:t>تابع</a:t>
            </a:r>
            <a:r>
              <a:rPr lang="ar-YE" dirty="0" smtClean="0">
                <a:solidFill>
                  <a:srgbClr val="C00000"/>
                </a:solidFill>
              </a:rPr>
              <a:t> </a:t>
            </a:r>
            <a:r>
              <a:rPr lang="ar-SA" b="1" dirty="0" smtClean="0">
                <a:solidFill>
                  <a:srgbClr val="C00000"/>
                </a:solidFill>
              </a:rPr>
              <a:t>مميزات اعتماد البرامج</a:t>
            </a:r>
            <a:endParaRPr lang="ar-YE" dirty="0">
              <a:solidFill>
                <a:srgbClr val="C00000"/>
              </a:solidFill>
            </a:endParaRPr>
          </a:p>
        </p:txBody>
      </p:sp>
      <p:sp>
        <p:nvSpPr>
          <p:cNvPr id="3" name="Content Placeholder 2"/>
          <p:cNvSpPr>
            <a:spLocks noGrp="1"/>
          </p:cNvSpPr>
          <p:nvPr>
            <p:ph idx="1"/>
          </p:nvPr>
        </p:nvSpPr>
        <p:spPr>
          <a:xfrm>
            <a:off x="1066800" y="1600200"/>
            <a:ext cx="7848600" cy="4525963"/>
          </a:xfrm>
        </p:spPr>
        <p:txBody>
          <a:bodyPr>
            <a:normAutofit/>
          </a:bodyPr>
          <a:lstStyle/>
          <a:p>
            <a:pPr marL="514350" lvl="0" indent="-514350">
              <a:buNone/>
            </a:pPr>
            <a:r>
              <a:rPr lang="ar-YE" dirty="0" smtClean="0"/>
              <a:t>6. </a:t>
            </a:r>
            <a:r>
              <a:rPr lang="ar-YE" dirty="0" smtClean="0"/>
              <a:t>يوفر الفرص </a:t>
            </a:r>
            <a:r>
              <a:rPr lang="ar-YE" dirty="0" err="1" smtClean="0"/>
              <a:t>ل</a:t>
            </a:r>
            <a:r>
              <a:rPr lang="ar-SA" dirty="0" smtClean="0"/>
              <a:t>لجامعات </a:t>
            </a:r>
            <a:r>
              <a:rPr lang="ar-YE" dirty="0" smtClean="0"/>
              <a:t>لت</a:t>
            </a:r>
            <a:r>
              <a:rPr lang="ar-SA" dirty="0" smtClean="0"/>
              <a:t>قديم </a:t>
            </a:r>
            <a:r>
              <a:rPr lang="ar-SA" dirty="0" smtClean="0"/>
              <a:t>أفضل برامجها.</a:t>
            </a:r>
            <a:endParaRPr lang="en-US" dirty="0" smtClean="0"/>
          </a:p>
          <a:p>
            <a:pPr marL="514350" lvl="0" indent="-514350">
              <a:buNone/>
            </a:pPr>
            <a:r>
              <a:rPr lang="ar-YE" dirty="0" smtClean="0"/>
              <a:t>7. </a:t>
            </a:r>
            <a:r>
              <a:rPr lang="ar-YE" dirty="0" smtClean="0"/>
              <a:t>يمكن </a:t>
            </a:r>
            <a:r>
              <a:rPr lang="ar-SA" dirty="0" smtClean="0"/>
              <a:t>متخذ</a:t>
            </a:r>
            <a:r>
              <a:rPr lang="ar-YE" dirty="0" smtClean="0"/>
              <a:t>و</a:t>
            </a:r>
            <a:r>
              <a:rPr lang="ar-SA" dirty="0" smtClean="0"/>
              <a:t> </a:t>
            </a:r>
            <a:r>
              <a:rPr lang="ar-SA" dirty="0" smtClean="0"/>
              <a:t>القرار </a:t>
            </a:r>
            <a:r>
              <a:rPr lang="ar-YE" dirty="0" smtClean="0"/>
              <a:t>من </a:t>
            </a:r>
            <a:r>
              <a:rPr lang="ar-SA" dirty="0" smtClean="0"/>
              <a:t>إصلاح </a:t>
            </a:r>
            <a:r>
              <a:rPr lang="ar-SA" dirty="0" smtClean="0"/>
              <a:t>نقاط الخلل على مستوى البرامج.</a:t>
            </a:r>
            <a:endParaRPr lang="en-US" dirty="0" smtClean="0"/>
          </a:p>
          <a:p>
            <a:pPr marL="514350" lvl="0" indent="-514350">
              <a:buNone/>
            </a:pPr>
            <a:r>
              <a:rPr lang="ar-YE" b="1" dirty="0" smtClean="0">
                <a:solidFill>
                  <a:srgbClr val="C00000"/>
                </a:solidFill>
              </a:rPr>
              <a:t>8. </a:t>
            </a:r>
            <a:r>
              <a:rPr lang="ar-SA" b="1" dirty="0" smtClean="0">
                <a:solidFill>
                  <a:srgbClr val="C00000"/>
                </a:solidFill>
              </a:rPr>
              <a:t>التركيز على المستفيد الأول وهو </a:t>
            </a:r>
            <a:r>
              <a:rPr lang="ar-YE" b="1" dirty="0" smtClean="0">
                <a:solidFill>
                  <a:srgbClr val="C00000"/>
                </a:solidFill>
              </a:rPr>
              <a:t>المتعلم؛ لأنه يطلب أدلة على تعلم الطلبة وتحقيقهم مخرجات تعلم البرنامج</a:t>
            </a:r>
            <a:r>
              <a:rPr lang="ar-SA" b="1" dirty="0" smtClean="0">
                <a:solidFill>
                  <a:srgbClr val="C00000"/>
                </a:solidFill>
              </a:rPr>
              <a:t>.</a:t>
            </a:r>
            <a:endParaRPr lang="en-US" b="1" dirty="0" smtClean="0">
              <a:solidFill>
                <a:srgbClr val="C00000"/>
              </a:solidFill>
            </a:endParaRPr>
          </a:p>
          <a:p>
            <a:pPr marL="514350" lvl="0" indent="-514350">
              <a:buNone/>
            </a:pPr>
            <a:r>
              <a:rPr lang="ar-YE" dirty="0" smtClean="0"/>
              <a:t>9. </a:t>
            </a:r>
            <a:r>
              <a:rPr lang="ar-SA" dirty="0" smtClean="0"/>
              <a:t>يسهل عولمة البرامج، فهناك منظمات اعتماد عالمية مهنية تطبق معاييرها في بلدان </a:t>
            </a:r>
            <a:r>
              <a:rPr lang="ar-SA" dirty="0" smtClean="0"/>
              <a:t>كثيرة</a:t>
            </a:r>
            <a:r>
              <a:rPr lang="ar-YE" dirty="0" smtClean="0"/>
              <a:t>، مما</a:t>
            </a:r>
            <a:r>
              <a:rPr lang="ar-SA" dirty="0" smtClean="0"/>
              <a:t> يسهل </a:t>
            </a:r>
            <a:r>
              <a:rPr lang="ar-SA" dirty="0" smtClean="0"/>
              <a:t>انتقال الخريجين بين الدول</a:t>
            </a:r>
            <a:r>
              <a:rPr lang="ar-YE" dirty="0" smtClean="0"/>
              <a:t>.</a:t>
            </a:r>
            <a:endParaRPr lang="en-US" dirty="0" smtClean="0"/>
          </a:p>
          <a:p>
            <a:endParaRPr lang="ar-YE" dirty="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solidFill>
                  <a:srgbClr val="C00000"/>
                </a:solidFill>
              </a:rPr>
              <a:t>عيوب</a:t>
            </a:r>
            <a:r>
              <a:rPr lang="ar-YE" b="1" dirty="0" smtClean="0">
                <a:solidFill>
                  <a:srgbClr val="C00000"/>
                </a:solidFill>
              </a:rPr>
              <a:t> </a:t>
            </a:r>
            <a:r>
              <a:rPr lang="ar-SA" b="1" dirty="0" smtClean="0">
                <a:solidFill>
                  <a:srgbClr val="C00000"/>
                </a:solidFill>
              </a:rPr>
              <a:t>اعتماد البرامج</a:t>
            </a:r>
            <a:endParaRPr lang="ar-YE" dirty="0">
              <a:solidFill>
                <a:srgbClr val="C00000"/>
              </a:solidFill>
            </a:endParaRPr>
          </a:p>
        </p:txBody>
      </p:sp>
      <p:sp>
        <p:nvSpPr>
          <p:cNvPr id="3" name="Content Placeholder 2"/>
          <p:cNvSpPr>
            <a:spLocks noGrp="1"/>
          </p:cNvSpPr>
          <p:nvPr>
            <p:ph idx="1"/>
          </p:nvPr>
        </p:nvSpPr>
        <p:spPr>
          <a:xfrm>
            <a:off x="1066800" y="1295400"/>
            <a:ext cx="7620000" cy="5105400"/>
          </a:xfrm>
        </p:spPr>
        <p:txBody>
          <a:bodyPr>
            <a:normAutofit fontScale="92500" lnSpcReduction="10000"/>
          </a:bodyPr>
          <a:lstStyle/>
          <a:p>
            <a:pPr marL="514350" lvl="0" indent="-514350">
              <a:buFont typeface="+mj-lt"/>
              <a:buAutoNum type="arabicPeriod"/>
            </a:pPr>
            <a:r>
              <a:rPr lang="ar-SA" dirty="0" smtClean="0"/>
              <a:t>قد </a:t>
            </a:r>
            <a:r>
              <a:rPr lang="ar-SA" dirty="0"/>
              <a:t>تستخدم بعض مؤسسات التعليم العالي الاعتماد الأكاديمي كفرصة للتهرب من مسئولياتها فتقوم باعتماد برامج محددة </a:t>
            </a:r>
            <a:r>
              <a:rPr lang="ar-YE" dirty="0" smtClean="0"/>
              <a:t>- </a:t>
            </a:r>
            <a:r>
              <a:rPr lang="ar-SA" dirty="0" smtClean="0"/>
              <a:t>النوعية </a:t>
            </a:r>
            <a:r>
              <a:rPr lang="ar-YE" dirty="0" smtClean="0"/>
              <a:t>بالذات </a:t>
            </a:r>
            <a:r>
              <a:rPr lang="ar-SA" dirty="0" smtClean="0"/>
              <a:t>والتي </a:t>
            </a:r>
            <a:r>
              <a:rPr lang="ar-SA" dirty="0"/>
              <a:t>ينتسب إليها أعداد قليلة من الطلبة </a:t>
            </a:r>
            <a:r>
              <a:rPr lang="ar-YE" dirty="0" smtClean="0"/>
              <a:t>- </a:t>
            </a:r>
            <a:r>
              <a:rPr lang="ar-SA" dirty="0" smtClean="0"/>
              <a:t>وتعفي </a:t>
            </a:r>
            <a:r>
              <a:rPr lang="ar-SA" dirty="0"/>
              <a:t>نفسها من العمل على توفير الظروف والإمكانات المناسبة لاعتماد بقية البرامج والتي تضم </a:t>
            </a:r>
            <a:r>
              <a:rPr lang="ar-SA" dirty="0" smtClean="0"/>
              <a:t>أعداد</a:t>
            </a:r>
            <a:r>
              <a:rPr lang="ar-YE" dirty="0" err="1" smtClean="0"/>
              <a:t>اً</a:t>
            </a:r>
            <a:r>
              <a:rPr lang="ar-SA" dirty="0" smtClean="0"/>
              <a:t> </a:t>
            </a:r>
            <a:r>
              <a:rPr lang="ar-SA" dirty="0"/>
              <a:t>كبيرة من الطلبة.</a:t>
            </a:r>
            <a:endParaRPr lang="en-US" dirty="0"/>
          </a:p>
          <a:p>
            <a:pPr marL="514350" lvl="0" indent="-514350">
              <a:buFont typeface="+mj-lt"/>
              <a:buAutoNum type="arabicPeriod"/>
            </a:pPr>
            <a:r>
              <a:rPr lang="ar-SA" dirty="0"/>
              <a:t>قد تقتصر بعض الجامعات على اعتماد برامج نوعية وتحرم غالية الطلبة من الحصول على تعليم جيد مما يخلق مشكلة أخلاقية تتصل بالتزامنا بجودة التعليم العالي</a:t>
            </a:r>
            <a:r>
              <a:rPr lang="ar-SA" dirty="0" smtClean="0"/>
              <a:t>.</a:t>
            </a:r>
            <a:endParaRPr lang="ar-YE" dirty="0" smtClean="0"/>
          </a:p>
          <a:p>
            <a:pPr marL="514350" indent="-514350">
              <a:buFont typeface="+mj-lt"/>
              <a:buAutoNum type="arabicPeriod"/>
            </a:pPr>
            <a:r>
              <a:rPr lang="ar-SA" dirty="0" smtClean="0"/>
              <a:t>يجعل البرامج متشابهة حول العالم، مما يفقدها التميز والإبداع</a:t>
            </a:r>
            <a:r>
              <a:rPr lang="ar-SA" dirty="0" smtClean="0"/>
              <a:t>.</a:t>
            </a:r>
            <a:endParaRPr lang="en-US" dirty="0" smtClean="0"/>
          </a:p>
        </p:txBody>
      </p:sp>
      <p:sp>
        <p:nvSpPr>
          <p:cNvPr id="4" name="Rectangle 3"/>
          <p:cNvSpPr/>
          <p:nvPr/>
        </p:nvSpPr>
        <p:spPr>
          <a:xfrm>
            <a:off x="0" y="0"/>
            <a:ext cx="990600" cy="6858000"/>
          </a:xfrm>
          <a:prstGeom prst="rect">
            <a:avLst/>
          </a:prstGeom>
          <a:solidFill>
            <a:srgbClr val="C00000">
              <a:alpha val="97255"/>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YE"/>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defRPr/>
            </a:pPr>
            <a:endParaRPr lang="ar-YE" dirty="0">
              <a:solidFill>
                <a:srgbClr val="C0000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1518</Words>
  <Application>Microsoft Office PowerPoint</Application>
  <PresentationFormat>On-screen Show (4:3)</PresentationFormat>
  <Paragraphs>156</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الاعتماد الأكاديمي بين اعتماد المؤسسات والبرامج:  ما الأنسب لليمن؟</vt:lpstr>
      <vt:lpstr>الأفكار الرئيسة</vt:lpstr>
      <vt:lpstr>الاعتماد المؤسسي</vt:lpstr>
      <vt:lpstr>اعتماد البرامج</vt:lpstr>
      <vt:lpstr>مميزات الاعتماد المؤسسي</vt:lpstr>
      <vt:lpstr>عيوب الاعتماد المؤسسي</vt:lpstr>
      <vt:lpstr>مميزات اعتماد البرامج</vt:lpstr>
      <vt:lpstr>تابع مميزات اعتماد البرامج</vt:lpstr>
      <vt:lpstr>عيوب اعتماد البرامج</vt:lpstr>
      <vt:lpstr>العلاقة بين الاعتماد المؤسسي واعتماد البرامج</vt:lpstr>
      <vt:lpstr>واقع مؤسسات التعليم العالي في اليمن</vt:lpstr>
      <vt:lpstr>تابع واقع مؤسسات التعليم العالي في اليمن</vt:lpstr>
      <vt:lpstr>تابع واقع مؤسسات التعليم العالي في اليمن</vt:lpstr>
      <vt:lpstr>معالجة عيوب الاعتماد المؤسسي</vt:lpstr>
      <vt:lpstr>معالجة عيوب اعتماد البرامج</vt:lpstr>
      <vt:lpstr>1- الحلول المثالية</vt:lpstr>
      <vt:lpstr>التجربة الأمريكية</vt:lpstr>
      <vt:lpstr>التجربة البريطانية</vt:lpstr>
      <vt:lpstr>2- المعالجات</vt:lpstr>
      <vt:lpstr>التجربة المصرية</vt:lpstr>
      <vt:lpstr>Slide 21</vt:lpstr>
      <vt:lpstr>التجربة السعودية</vt:lpstr>
      <vt:lpstr>Slide 23</vt:lpstr>
      <vt:lpstr>تابع التجربة السعودية</vt:lpstr>
      <vt:lpstr>تابع التجربة السعودية</vt:lpstr>
      <vt:lpstr>Slide 26</vt:lpstr>
      <vt:lpstr>3- تنوع التجارب</vt:lpstr>
      <vt:lpstr>تنوع التجارب</vt:lpstr>
      <vt:lpstr>4- ما الأنسب لنا؟</vt:lpstr>
      <vt:lpstr>ما الأنسب من الكراسي الآتية؟</vt:lpstr>
      <vt:lpstr>Slide 31</vt:lpstr>
      <vt:lpstr>مناقشة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الاعتماد الأكاديمي بين اعتماد المؤسسة أو البرامج: ما الأنسب لليمن؟</dc:title>
  <dc:creator>Abdullateef Haidar Al Hakimi</dc:creator>
  <cp:lastModifiedBy>Abdullateef Haidar Al Hakimi</cp:lastModifiedBy>
  <cp:revision>22</cp:revision>
  <dcterms:created xsi:type="dcterms:W3CDTF">2010-04-26T15:54:04Z</dcterms:created>
  <dcterms:modified xsi:type="dcterms:W3CDTF">2010-10-03T04:48:13Z</dcterms:modified>
</cp:coreProperties>
</file>