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88" r:id="rId3"/>
    <p:sldId id="272" r:id="rId4"/>
    <p:sldId id="273" r:id="rId5"/>
    <p:sldId id="257" r:id="rId6"/>
    <p:sldId id="285" r:id="rId7"/>
    <p:sldId id="274" r:id="rId8"/>
    <p:sldId id="258" r:id="rId9"/>
    <p:sldId id="259" r:id="rId10"/>
    <p:sldId id="260" r:id="rId11"/>
    <p:sldId id="261" r:id="rId12"/>
    <p:sldId id="262" r:id="rId13"/>
    <p:sldId id="263" r:id="rId14"/>
    <p:sldId id="264" r:id="rId15"/>
    <p:sldId id="289" r:id="rId16"/>
    <p:sldId id="265" r:id="rId17"/>
    <p:sldId id="275" r:id="rId18"/>
    <p:sldId id="266" r:id="rId19"/>
    <p:sldId id="290" r:id="rId20"/>
    <p:sldId id="267" r:id="rId21"/>
    <p:sldId id="276" r:id="rId22"/>
    <p:sldId id="286" r:id="rId23"/>
    <p:sldId id="278" r:id="rId24"/>
    <p:sldId id="287" r:id="rId25"/>
    <p:sldId id="279" r:id="rId26"/>
    <p:sldId id="284" r:id="rId27"/>
    <p:sldId id="269" r:id="rId28"/>
    <p:sldId id="280" r:id="rId29"/>
    <p:sldId id="270" r:id="rId30"/>
    <p:sldId id="271" r:id="rId31"/>
    <p:sldId id="281" r:id="rId32"/>
    <p:sldId id="282" r:id="rId33"/>
    <p:sldId id="283" r:id="rId3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1642"/>
    <a:srgbClr val="203856"/>
  </p:clrMru>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2" d="100"/>
          <a:sy n="62" d="100"/>
        </p:scale>
        <p:origin x="-95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3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عنوان ونص">
    <p:spTree>
      <p:nvGrpSpPr>
        <p:cNvPr id="1" name=""/>
        <p:cNvGrpSpPr/>
        <p:nvPr/>
      </p:nvGrpSpPr>
      <p:grpSpPr>
        <a:xfrm>
          <a:off x="0" y="0"/>
          <a:ext cx="0" cy="0"/>
          <a:chOff x="0" y="0"/>
          <a:chExt cx="0" cy="0"/>
        </a:xfrm>
      </p:grpSpPr>
      <p:sp>
        <p:nvSpPr>
          <p:cNvPr id="2" name="عنوان 1"/>
          <p:cNvSpPr>
            <a:spLocks noGrp="1"/>
          </p:cNvSpPr>
          <p:nvPr>
            <p:ph type="title"/>
          </p:nvPr>
        </p:nvSpPr>
        <p:spPr>
          <a:solidFill>
            <a:srgbClr val="002060"/>
          </a:solidFill>
        </p:spPr>
        <p:txBody>
          <a:bodyPr/>
          <a:lstStyle>
            <a:lvl1pPr>
              <a:defRPr>
                <a:solidFill>
                  <a:srgbClr val="FFFF99"/>
                </a:solidFill>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solidFill>
            <a:srgbClr val="002060"/>
          </a:solidFill>
        </p:spPr>
        <p:txBody>
          <a:bodyPr anchor="ctr">
            <a:normAutofit/>
          </a:bodyPr>
          <a:lstStyle>
            <a:lvl1pPr>
              <a:defRPr sz="3200">
                <a:solidFill>
                  <a:srgbClr val="FFFF99"/>
                </a:solidFill>
              </a:defRPr>
            </a:lvl1pPr>
            <a:lvl2pPr>
              <a:defRPr sz="3200">
                <a:solidFill>
                  <a:srgbClr val="FFFF99"/>
                </a:solidFill>
              </a:defRPr>
            </a:lvl2pPr>
            <a:lvl3pPr>
              <a:defRPr sz="3200">
                <a:solidFill>
                  <a:srgbClr val="FFFF99"/>
                </a:solidFill>
              </a:defRPr>
            </a:lvl3pPr>
            <a:lvl4pPr>
              <a:defRPr sz="3200">
                <a:solidFill>
                  <a:srgbClr val="FFFF99"/>
                </a:solidFill>
              </a:defRPr>
            </a:lvl4pPr>
            <a:lvl5pPr>
              <a:defRPr sz="3200">
                <a:solidFill>
                  <a:srgbClr val="FFFF99"/>
                </a:solidFill>
              </a:defRPr>
            </a:lvl5pPr>
          </a:lstStyle>
          <a:p>
            <a:pPr lvl="0"/>
            <a:r>
              <a:rPr lang="ar-SA" dirty="0" smtClean="0"/>
              <a:t>انقر لتحرير أنماط النص الرئيسي</a:t>
            </a:r>
          </a:p>
          <a:p>
            <a:pPr lvl="1"/>
            <a:r>
              <a:rPr lang="ar-SA" dirty="0" smtClean="0"/>
              <a:t>المستوى الثاني</a:t>
            </a:r>
          </a:p>
          <a:p>
            <a:pPr lvl="2"/>
            <a:r>
              <a:rPr lang="ar-SA" dirty="0" smtClean="0"/>
              <a:t>المستوى الثالث</a:t>
            </a:r>
          </a:p>
          <a:p>
            <a:pPr lvl="3"/>
            <a:r>
              <a:rPr lang="ar-SA" dirty="0" smtClean="0"/>
              <a:t>المستوى الرابع</a:t>
            </a:r>
          </a:p>
          <a:p>
            <a:pPr lvl="4"/>
            <a:r>
              <a:rPr lang="ar-SA" dirty="0" smtClean="0"/>
              <a:t>المستوى الخامس</a:t>
            </a:r>
            <a:endParaRPr lang="ar-SA" dirty="0"/>
          </a:p>
        </p:txBody>
      </p:sp>
      <p:sp>
        <p:nvSpPr>
          <p:cNvPr id="4" name="عنصر نائب للتاريخ 3"/>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diamond(in)">
                                      <p:cBhvr>
                                        <p:cTn id="20" dur="2000"/>
                                        <p:tgtEl>
                                          <p:spTgt spid="3">
                                            <p:txEl>
                                              <p:pRg st="1" end="1"/>
                                            </p:txEl>
                                          </p:spTgt>
                                        </p:tgtEl>
                                      </p:cBhvr>
                                    </p:animEffect>
                                  </p:childTnLst>
                                </p:cTn>
                              </p:par>
                              <p:par>
                                <p:cTn id="21" presetID="8" presetClass="entr" presetSubtype="16"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diamond(in)">
                                      <p:cBhvr>
                                        <p:cTn id="23" dur="2000"/>
                                        <p:tgtEl>
                                          <p:spTgt spid="3">
                                            <p:txEl>
                                              <p:pRg st="2" end="2"/>
                                            </p:txEl>
                                          </p:spTgt>
                                        </p:tgtEl>
                                      </p:cBhvr>
                                    </p:animEffect>
                                  </p:childTnLst>
                                </p:cTn>
                              </p:par>
                              <p:par>
                                <p:cTn id="24" presetID="8" presetClass="entr" presetSubtype="16"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diamond(in)">
                                      <p:cBhvr>
                                        <p:cTn id="26" dur="2000"/>
                                        <p:tgtEl>
                                          <p:spTgt spid="3">
                                            <p:txEl>
                                              <p:pRg st="3" end="3"/>
                                            </p:txEl>
                                          </p:spTgt>
                                        </p:tgtEl>
                                      </p:cBhvr>
                                    </p:animEffect>
                                  </p:childTnLst>
                                </p:cTn>
                              </p:par>
                              <p:par>
                                <p:cTn id="27" presetID="8"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diamond(in)">
                                      <p:cBhvr>
                                        <p:cTn id="2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tmplLst>
          <p:tmpl>
            <p:tnLst>
              <p:par>
                <p:cTn presetID="8" presetClass="entr" presetSubtype="16"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diamond(in)">
                      <p:cBhvr>
                        <p:cTn dur="2000"/>
                        <p:tgtEl>
                          <p:spTgt spid="3"/>
                        </p:tgtEl>
                      </p:cBhvr>
                    </p:animEffect>
                  </p:childTnLst>
                </p:cTn>
              </p:par>
            </p:tnLst>
          </p:tmpl>
          <p:tmpl lvl="1">
            <p:tnLst>
              <p:par>
                <p:cTn presetID="8" presetClass="entr" presetSubtype="16"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diamond(in)">
                      <p:cBhvr>
                        <p:cTn dur="2000"/>
                        <p:tgtEl>
                          <p:spTgt spid="3"/>
                        </p:tgtEl>
                      </p:cBhvr>
                    </p:animEffect>
                  </p:childTnLst>
                </p:cTn>
              </p:par>
            </p:tnLst>
          </p:tmpl>
          <p:tmpl lvl="2">
            <p:tnLst>
              <p:par>
                <p:cTn presetID="8" presetClass="entr" presetSubtype="16"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diamond(in)">
                      <p:cBhvr>
                        <p:cTn dur="2000"/>
                        <p:tgtEl>
                          <p:spTgt spid="3"/>
                        </p:tgtEl>
                      </p:cBhvr>
                    </p:animEffect>
                  </p:childTnLst>
                </p:cTn>
              </p:par>
            </p:tnLst>
          </p:tmpl>
          <p:tmpl lvl="3">
            <p:tnLst>
              <p:par>
                <p:cTn presetID="8" presetClass="entr" presetSubtype="16"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diamond(in)">
                      <p:cBhvr>
                        <p:cTn dur="2000"/>
                        <p:tgtEl>
                          <p:spTgt spid="3"/>
                        </p:tgtEl>
                      </p:cBhvr>
                    </p:animEffect>
                  </p:childTnLst>
                </p:cTn>
              </p:par>
            </p:tnLst>
          </p:tmpl>
          <p:tmpl lvl="4">
            <p:tnLst>
              <p:par>
                <p:cTn presetID="8" presetClass="entr" presetSubtype="16"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diamond(in)">
                      <p:cBhvr>
                        <p:cTn dur="2000"/>
                        <p:tgtEl>
                          <p:spTgt spid="3"/>
                        </p:tgtEl>
                      </p:cBhvr>
                    </p:animEffect>
                  </p:childTnLst>
                </p:cTn>
              </p:par>
            </p:tnLst>
          </p:tmpl>
          <p:tmpl lvl="5">
            <p:tnLst>
              <p:par>
                <p:cTn presetID="8" presetClass="entr" presetSubtype="16"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diamond(in)">
                      <p:cBhvr>
                        <p:cTn dur="2000"/>
                        <p:tgtEl>
                          <p:spTgt spid="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865717C-971E-424B-92EF-47DCD79C6B21}" type="datetimeFigureOut">
              <a:rPr lang="ar-SA" smtClean="0"/>
              <a:pPr/>
              <a:t>04/11/1431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1CE3A5F-67CD-4267-8117-3B444FD24D07}"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865717C-971E-424B-92EF-47DCD79C6B21}" type="datetimeFigureOut">
              <a:rPr lang="ar-SA" smtClean="0"/>
              <a:pPr/>
              <a:t>04/11/1431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1CE3A5F-67CD-4267-8117-3B444FD24D07}"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cs typeface="SKR HEAD1"/>
              </a:rPr>
              <a:t> </a:t>
            </a:r>
            <a:r>
              <a:rPr lang="ar-SA" b="1" baseline="0" dirty="0" smtClean="0">
                <a:latin typeface="Times New Roman"/>
                <a:cs typeface="Times New Roman"/>
              </a:rPr>
              <a:t>أهداف التقويم</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oAutofit/>
          </a:bodyPr>
          <a:lstStyle/>
          <a:p>
            <a:pPr marR="0" lvl="0" rtl="1">
              <a:lnSpc>
                <a:spcPct val="150000"/>
              </a:lnSpc>
            </a:pPr>
            <a:r>
              <a:rPr lang="ar-SA" b="1" baseline="0" dirty="0" smtClean="0">
                <a:latin typeface="Times New Roman"/>
                <a:cs typeface="Times New Roman"/>
              </a:rPr>
              <a:t>انسجام البرامج مع رسالة الجامعة وأهدافها ومدى مواءمتها لاحتياجات المجتمع وسوق العمل.</a:t>
            </a:r>
          </a:p>
          <a:p>
            <a:pPr marR="0" lvl="0" rtl="1">
              <a:lnSpc>
                <a:spcPct val="150000"/>
              </a:lnSpc>
            </a:pPr>
            <a:r>
              <a:rPr lang="ar-SA" b="1" baseline="0" dirty="0" smtClean="0">
                <a:latin typeface="Times New Roman"/>
                <a:cs typeface="Times New Roman"/>
              </a:rPr>
              <a:t>أهمية البرامج وفعاليتها بالنسبة لسوق العمل.</a:t>
            </a:r>
          </a:p>
          <a:p>
            <a:pPr marR="0" lvl="0" rtl="1">
              <a:lnSpc>
                <a:spcPct val="150000"/>
              </a:lnSpc>
            </a:pPr>
            <a:r>
              <a:rPr lang="ar-SA" b="1" baseline="0" dirty="0" smtClean="0">
                <a:latin typeface="Times New Roman"/>
                <a:cs typeface="Times New Roman"/>
              </a:rPr>
              <a:t>نجاح البرامج في إعداد خريجين بكفاءة علمية عالية من خلال تزويدهم بالمعارف العلمية والمهارات التخصصية التي تمكنهم من ممارسة عملهم المهني بفاعلية وتنمية شخصياتهم وإعدادهم للتعلم مدى الحياة</a:t>
            </a:r>
            <a:r>
              <a:rPr lang="ar-SA" b="1" baseline="0" dirty="0" smtClean="0">
                <a:latin typeface="Times New Roman"/>
                <a:cs typeface="Times New Roman"/>
              </a:rPr>
              <a:t>.</a:t>
            </a:r>
            <a:endParaRPr lang="ar-SA" b="1" baseline="0" dirty="0" smtClean="0">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smtClean="0">
                <a:latin typeface="Times New Roman"/>
                <a:cs typeface="Times New Roman"/>
              </a:rPr>
              <a:t>مرجعية البرنامج </a:t>
            </a:r>
          </a:p>
        </p:txBody>
      </p:sp>
      <p:sp>
        <p:nvSpPr>
          <p:cNvPr id="3" name="عنصر نائب للنص 2"/>
          <p:cNvSpPr>
            <a:spLocks noGrp="1"/>
          </p:cNvSpPr>
          <p:nvPr>
            <p:ph type="body" idx="1"/>
          </p:nvPr>
        </p:nvSpPr>
        <p:spPr>
          <a:xfrm>
            <a:off x="152400" y="1600200"/>
            <a:ext cx="8763000" cy="4876800"/>
          </a:xfrm>
        </p:spPr>
        <p:txBody>
          <a:bodyPr/>
          <a:lstStyle/>
          <a:p>
            <a:pPr marR="0" lvl="0" rtl="1"/>
            <a:r>
              <a:rPr lang="ar-SA" b="1" baseline="0" dirty="0" smtClean="0">
                <a:latin typeface="Times New Roman"/>
                <a:cs typeface="Times New Roman"/>
              </a:rPr>
              <a:t>إلى ماذا استندت الكلية في تطوير البرنامج: مثال: </a:t>
            </a:r>
          </a:p>
          <a:p>
            <a:pPr marR="0" lvl="0" rtl="1"/>
            <a:r>
              <a:rPr lang="ar-SA" b="1" baseline="0" dirty="0" smtClean="0">
                <a:latin typeface="Times New Roman"/>
                <a:cs typeface="Times New Roman"/>
              </a:rPr>
              <a:t>اللوائح والأنظمة الصادرة عن وزارة التعليم العالي</a:t>
            </a:r>
          </a:p>
          <a:p>
            <a:pPr marR="0" lvl="0" rtl="1"/>
            <a:r>
              <a:rPr lang="ar-SA" b="1" baseline="0" dirty="0" smtClean="0">
                <a:latin typeface="Times New Roman"/>
                <a:cs typeface="Times New Roman"/>
              </a:rPr>
              <a:t>المعايير الإقليمية والعالمية المتعلقة بالبرنامج</a:t>
            </a:r>
          </a:p>
          <a:p>
            <a:pPr marR="0" lvl="0" rtl="1"/>
            <a:r>
              <a:rPr lang="ar-SA" b="1" baseline="0" dirty="0" smtClean="0">
                <a:latin typeface="Times New Roman"/>
                <a:cs typeface="Times New Roman"/>
              </a:rPr>
              <a:t>برامج جامعات أخرى</a:t>
            </a:r>
          </a:p>
          <a:p>
            <a:pPr marR="0" lvl="0" rtl="1"/>
            <a:r>
              <a:rPr lang="ar-SA" b="1" baseline="0" dirty="0" smtClean="0">
                <a:latin typeface="Times New Roman"/>
                <a:cs typeface="Times New Roman"/>
              </a:rPr>
              <a:t>الاستشارات العلمية لخبراء أجانب أو لأرباب العمل..</a:t>
            </a:r>
          </a:p>
          <a:p>
            <a:pPr marR="0" lvl="0" rtl="1"/>
            <a:r>
              <a:rPr lang="ar-SA" b="1" baseline="0" dirty="0" smtClean="0">
                <a:latin typeface="Times New Roman"/>
                <a:cs typeface="Times New Roman"/>
              </a:rPr>
              <a:t>الخ ..</a:t>
            </a:r>
            <a:endParaRPr lang="en-US" b="1" baseline="0" dirty="0" smtClean="0">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latin typeface="Times New Roman"/>
              </a:rPr>
              <a:t> </a:t>
            </a:r>
            <a:r>
              <a:rPr lang="ar-SA" b="1" baseline="0" dirty="0" smtClean="0">
                <a:latin typeface="Times New Roman"/>
                <a:cs typeface="Times New Roman"/>
              </a:rPr>
              <a:t>مواصفات البرنامج</a:t>
            </a:r>
          </a:p>
        </p:txBody>
      </p:sp>
      <p:sp>
        <p:nvSpPr>
          <p:cNvPr id="3" name="عنصر نائب للنص 2"/>
          <p:cNvSpPr>
            <a:spLocks noGrp="1"/>
          </p:cNvSpPr>
          <p:nvPr>
            <p:ph type="body" idx="1"/>
          </p:nvPr>
        </p:nvSpPr>
        <p:spPr>
          <a:xfrm>
            <a:off x="0" y="1676400"/>
            <a:ext cx="9144000" cy="5181600"/>
          </a:xfrm>
        </p:spPr>
        <p:txBody>
          <a:bodyPr anchor="ctr">
            <a:normAutofit/>
          </a:bodyPr>
          <a:lstStyle/>
          <a:p>
            <a:pPr marR="0" lvl="0" rtl="1">
              <a:lnSpc>
                <a:spcPct val="150000"/>
              </a:lnSpc>
            </a:pPr>
            <a:r>
              <a:rPr lang="ar-SA" sz="3600" b="1" baseline="0" dirty="0" smtClean="0">
                <a:latin typeface="Times New Roman"/>
              </a:rPr>
              <a:t>1</a:t>
            </a:r>
            <a:r>
              <a:rPr lang="ar-SA" sz="3600" b="1" baseline="0" dirty="0" smtClean="0">
                <a:latin typeface="Times New Roman"/>
                <a:cs typeface="Times New Roman"/>
              </a:rPr>
              <a:t>. مخرجات التعلم المقصودة</a:t>
            </a:r>
          </a:p>
          <a:p>
            <a:pPr marR="0" lvl="0" rtl="1">
              <a:lnSpc>
                <a:spcPct val="150000"/>
              </a:lnSpc>
            </a:pPr>
            <a:r>
              <a:rPr lang="ar-SA" sz="3600" b="1" baseline="0" dirty="0" smtClean="0">
                <a:latin typeface="Times New Roman"/>
                <a:cs typeface="Times New Roman"/>
              </a:rPr>
              <a:t> 2. محتوى البرنامج</a:t>
            </a:r>
          </a:p>
          <a:p>
            <a:pPr marR="0" lvl="0" rtl="1">
              <a:lnSpc>
                <a:spcPct val="150000"/>
              </a:lnSpc>
            </a:pPr>
            <a:r>
              <a:rPr lang="ar-SA" sz="3600" b="1" baseline="0" dirty="0" smtClean="0">
                <a:latin typeface="Times New Roman"/>
                <a:cs typeface="Times New Roman"/>
              </a:rPr>
              <a:t> 3. إستراتيجيات التدريس </a:t>
            </a:r>
          </a:p>
          <a:p>
            <a:pPr marR="0" lvl="0" rtl="1">
              <a:lnSpc>
                <a:spcPct val="150000"/>
              </a:lnSpc>
            </a:pPr>
            <a:r>
              <a:rPr lang="ar-SA" sz="3600" b="1" baseline="0" dirty="0" smtClean="0">
                <a:latin typeface="Times New Roman"/>
                <a:cs typeface="Times New Roman"/>
              </a:rPr>
              <a:t>و4. إستراتيجيات التقويم</a:t>
            </a: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smtClean="0">
                <a:solidFill>
                  <a:srgbClr val="FFFF99"/>
                </a:solidFill>
                <a:latin typeface="Times New Roman"/>
                <a:cs typeface="Times New Roman"/>
              </a:rPr>
              <a:t>خطة التقويم الدوري للبرنامج</a:t>
            </a:r>
            <a:endParaRPr lang="en-US" b="1" baseline="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chor="ctr">
            <a:normAutofit/>
          </a:bodyPr>
          <a:lstStyle/>
          <a:p>
            <a:pPr>
              <a:lnSpc>
                <a:spcPct val="150000"/>
              </a:lnSpc>
            </a:pPr>
            <a:r>
              <a:rPr lang="ar-SA" b="1" baseline="0" dirty="0" smtClean="0">
                <a:solidFill>
                  <a:srgbClr val="FFFF99"/>
                </a:solidFill>
                <a:latin typeface="Times New Roman"/>
                <a:cs typeface="Times New Roman"/>
              </a:rPr>
              <a:t>تتكون خطة التقويم الدوري للبرنامج من المكونات الرئيسة </a:t>
            </a:r>
            <a:r>
              <a:rPr lang="ar-SA" b="1" baseline="0" dirty="0" smtClean="0">
                <a:solidFill>
                  <a:srgbClr val="FFFF99"/>
                </a:solidFill>
                <a:latin typeface="Times New Roman"/>
                <a:cs typeface="Times New Roman"/>
              </a:rPr>
              <a:t>الآتية:</a:t>
            </a:r>
            <a:r>
              <a:rPr lang="ar-SA" dirty="0" smtClean="0">
                <a:solidFill>
                  <a:srgbClr val="FFFF99"/>
                </a:solidFill>
                <a:latin typeface="Times New Roman"/>
                <a:cs typeface="SKR HEAD1" pitchFamily="2" charset="-78"/>
              </a:rPr>
              <a:t>المعايير الأكاديمية للبرنامج </a:t>
            </a:r>
          </a:p>
          <a:p>
            <a:pPr marR="0" lvl="0" rtl="1">
              <a:lnSpc>
                <a:spcPct val="150000"/>
              </a:lnSpc>
            </a:pPr>
            <a:r>
              <a:rPr lang="ar-SA" b="1" baseline="0" dirty="0" smtClean="0">
                <a:solidFill>
                  <a:srgbClr val="FFFF99"/>
                </a:solidFill>
                <a:latin typeface="Times New Roman"/>
                <a:cs typeface="Times New Roman"/>
              </a:rPr>
              <a:t>تقويم </a:t>
            </a:r>
            <a:r>
              <a:rPr lang="ar-SA" b="1" baseline="0" dirty="0" smtClean="0">
                <a:solidFill>
                  <a:srgbClr val="FFFF99"/>
                </a:solidFill>
                <a:latin typeface="Times New Roman"/>
                <a:cs typeface="Times New Roman"/>
              </a:rPr>
              <a:t>أهداف </a:t>
            </a:r>
            <a:r>
              <a:rPr lang="ar-SA" b="1" baseline="0" dirty="0" smtClean="0">
                <a:solidFill>
                  <a:srgbClr val="FFFF99"/>
                </a:solidFill>
                <a:latin typeface="Times New Roman"/>
                <a:cs typeface="Times New Roman"/>
              </a:rPr>
              <a:t>البرنامج</a:t>
            </a:r>
            <a:endParaRPr lang="ar-SA" b="1" baseline="0" dirty="0" smtClean="0">
              <a:solidFill>
                <a:srgbClr val="FFFF99"/>
              </a:solidFill>
              <a:latin typeface="Times New Roman"/>
              <a:cs typeface="Times New Roman"/>
            </a:endParaRPr>
          </a:p>
          <a:p>
            <a:pPr marR="0" lvl="0" rtl="1">
              <a:lnSpc>
                <a:spcPct val="150000"/>
              </a:lnSpc>
            </a:pPr>
            <a:r>
              <a:rPr lang="ar-SA" b="1" baseline="0" dirty="0" smtClean="0">
                <a:solidFill>
                  <a:srgbClr val="FFFF99"/>
                </a:solidFill>
                <a:latin typeface="Times New Roman"/>
                <a:cs typeface="Times New Roman"/>
              </a:rPr>
              <a:t>مخرجات </a:t>
            </a:r>
            <a:r>
              <a:rPr lang="ar-SA" b="1" baseline="0" dirty="0" smtClean="0">
                <a:solidFill>
                  <a:srgbClr val="FFFF99"/>
                </a:solidFill>
                <a:latin typeface="Times New Roman"/>
                <a:cs typeface="Times New Roman"/>
              </a:rPr>
              <a:t>التعلم المقصودة </a:t>
            </a:r>
          </a:p>
          <a:p>
            <a:pPr marR="0" lvl="0" rtl="1">
              <a:lnSpc>
                <a:spcPct val="150000"/>
              </a:lnSpc>
            </a:pPr>
            <a:r>
              <a:rPr lang="ar-SA" b="1" baseline="0" dirty="0" smtClean="0">
                <a:solidFill>
                  <a:srgbClr val="FFFF99"/>
                </a:solidFill>
                <a:latin typeface="Times New Roman"/>
                <a:cs typeface="Times New Roman"/>
              </a:rPr>
              <a:t>المنهج، 	</a:t>
            </a:r>
          </a:p>
          <a:p>
            <a:pPr marR="0" lvl="0" rtl="1">
              <a:lnSpc>
                <a:spcPct val="150000"/>
              </a:lnSpc>
            </a:pPr>
            <a:r>
              <a:rPr lang="ar-SA" b="1" baseline="0" dirty="0" smtClean="0">
                <a:solidFill>
                  <a:srgbClr val="FFFF99"/>
                </a:solidFill>
                <a:latin typeface="Times New Roman"/>
                <a:cs typeface="Times New Roman"/>
              </a:rPr>
              <a:t>تقويم التعلم، وتحصيل الطلبة</a:t>
            </a: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solidFill>
                  <a:srgbClr val="FFFF99"/>
                </a:solidFill>
                <a:latin typeface="Times New Roman"/>
                <a:cs typeface="Times New Roman"/>
              </a:rPr>
              <a:t>جودة فرص التعلم </a:t>
            </a:r>
            <a:endParaRPr lang="en-US"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304800" y="1600200"/>
            <a:ext cx="8610600" cy="4876800"/>
          </a:xfrm>
        </p:spPr>
        <p:txBody>
          <a:bodyPr anchor="ctr">
            <a:normAutofit/>
          </a:bodyPr>
          <a:lstStyle/>
          <a:p>
            <a:pPr marR="0" lvl="0" rtl="1">
              <a:lnSpc>
                <a:spcPct val="150000"/>
              </a:lnSpc>
            </a:pPr>
            <a:r>
              <a:rPr lang="ar-SA" sz="3600" b="1" baseline="0" dirty="0" smtClean="0">
                <a:solidFill>
                  <a:srgbClr val="FFFF99"/>
                </a:solidFill>
                <a:latin typeface="Times New Roman"/>
                <a:cs typeface="Times New Roman"/>
              </a:rPr>
              <a:t>وتتضمن:</a:t>
            </a:r>
          </a:p>
          <a:p>
            <a:pPr marR="0" lvl="0" rtl="1">
              <a:lnSpc>
                <a:spcPct val="150000"/>
              </a:lnSpc>
            </a:pPr>
            <a:r>
              <a:rPr lang="ar-SA" sz="3600" b="1" baseline="0" dirty="0" smtClean="0">
                <a:solidFill>
                  <a:srgbClr val="FFFF99"/>
                </a:solidFill>
                <a:latin typeface="Times New Roman"/>
                <a:cs typeface="Times New Roman"/>
              </a:rPr>
              <a:t>التعليم والتعلم (التدريس)</a:t>
            </a:r>
          </a:p>
          <a:p>
            <a:pPr marR="0" lvl="0" rtl="1">
              <a:lnSpc>
                <a:spcPct val="150000"/>
              </a:lnSpc>
            </a:pPr>
            <a:r>
              <a:rPr lang="ar-SA" sz="3600" b="1" baseline="0" dirty="0" smtClean="0">
                <a:solidFill>
                  <a:srgbClr val="FFFF99"/>
                </a:solidFill>
                <a:latin typeface="Times New Roman"/>
                <a:cs typeface="Times New Roman"/>
              </a:rPr>
              <a:t>تقدم الطلبة</a:t>
            </a:r>
            <a:endParaRPr lang="en-US" sz="3600" b="1" baseline="0" dirty="0" smtClean="0">
              <a:solidFill>
                <a:srgbClr val="FFFF99"/>
              </a:solidFill>
              <a:latin typeface="Cambria"/>
              <a:cs typeface="Times New Roman"/>
            </a:endParaRPr>
          </a:p>
          <a:p>
            <a:pPr marR="0" lvl="0" rtl="1">
              <a:lnSpc>
                <a:spcPct val="150000"/>
              </a:lnSpc>
            </a:pPr>
            <a:r>
              <a:rPr lang="ar-SA" sz="3600" b="1" baseline="0" dirty="0" smtClean="0">
                <a:solidFill>
                  <a:srgbClr val="FFFF99"/>
                </a:solidFill>
                <a:latin typeface="Times New Roman"/>
                <a:cs typeface="Times New Roman"/>
              </a:rPr>
              <a:t>مصادر التعلم البشرية والمادية</a:t>
            </a:r>
          </a:p>
          <a:p>
            <a:pPr marR="0" lvl="0" rtl="1">
              <a:lnSpc>
                <a:spcPct val="150000"/>
              </a:lnSpc>
            </a:pPr>
            <a:r>
              <a:rPr lang="ar-SA" sz="3600" b="1" baseline="0" dirty="0" smtClean="0">
                <a:solidFill>
                  <a:srgbClr val="FFFF99"/>
                </a:solidFill>
                <a:latin typeface="Times New Roman"/>
                <a:cs typeface="Times New Roman"/>
              </a:rPr>
              <a:t>الخدمات والرعاية الطلابية</a:t>
            </a: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590800"/>
            <a:ext cx="8229600" cy="1143000"/>
          </a:xfrm>
        </p:spPr>
        <p:txBody>
          <a:bodyPr/>
          <a:lstStyle/>
          <a:p>
            <a:pPr marR="0" rtl="1"/>
            <a:r>
              <a:rPr lang="ar-SA" b="1" baseline="0" dirty="0" smtClean="0">
                <a:solidFill>
                  <a:srgbClr val="FFFF99"/>
                </a:solidFill>
                <a:latin typeface="Times New Roman"/>
                <a:cs typeface="Times New Roman"/>
              </a:rPr>
              <a:t>إجراءات مراقبة الجودة والتطوير والتحسين</a:t>
            </a: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1642"/>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438400"/>
            <a:ext cx="8229600" cy="1143000"/>
          </a:xfrm>
        </p:spPr>
        <p:txBody>
          <a:bodyPr/>
          <a:lstStyle/>
          <a:p>
            <a:r>
              <a:rPr lang="ar-SA" b="1" dirty="0" smtClean="0">
                <a:solidFill>
                  <a:srgbClr val="FFFF99"/>
                </a:solidFill>
              </a:rPr>
              <a:t>المؤشرات</a:t>
            </a:r>
            <a:endParaRPr lang="ar-SA" b="1" dirty="0">
              <a:solidFill>
                <a:srgbClr val="FFFF9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solidFill>
                  <a:srgbClr val="FFFF99"/>
                </a:solidFill>
                <a:latin typeface="Times New Roman"/>
                <a:cs typeface="Times New Roman"/>
              </a:rPr>
              <a:t>تقويم أهداف البرنامج</a:t>
            </a: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7200" lvl="0" rtl="1">
              <a:lnSpc>
                <a:spcPct val="150000"/>
              </a:lnSpc>
            </a:pPr>
            <a:r>
              <a:rPr lang="ar-SA" sz="3600" b="1" baseline="0" dirty="0" smtClean="0">
                <a:solidFill>
                  <a:srgbClr val="FFFF99"/>
                </a:solidFill>
                <a:latin typeface="Times New Roman"/>
                <a:cs typeface="Times New Roman"/>
              </a:rPr>
              <a:t>وضوح أهداف البرنامج</a:t>
            </a:r>
          </a:p>
          <a:p>
            <a:pPr marR="0" lvl="0" rtl="1">
              <a:lnSpc>
                <a:spcPct val="150000"/>
              </a:lnSpc>
            </a:pPr>
            <a:r>
              <a:rPr lang="ar-SA" sz="3600" b="1" baseline="0" dirty="0" smtClean="0">
                <a:solidFill>
                  <a:srgbClr val="FFFF99"/>
                </a:solidFill>
                <a:latin typeface="Times New Roman"/>
                <a:cs typeface="Times New Roman"/>
              </a:rPr>
              <a:t>صلاحية الأهداف </a:t>
            </a:r>
            <a:r>
              <a:rPr lang="ar-SA" sz="3600" b="1" baseline="0" dirty="0" err="1" smtClean="0">
                <a:solidFill>
                  <a:srgbClr val="FFFF99"/>
                </a:solidFill>
                <a:latin typeface="Times New Roman"/>
                <a:cs typeface="Times New Roman"/>
              </a:rPr>
              <a:t>وملاءمتها</a:t>
            </a:r>
            <a:r>
              <a:rPr lang="ar-SA" sz="3600" b="1" baseline="0" dirty="0" smtClean="0">
                <a:solidFill>
                  <a:srgbClr val="FFFF99"/>
                </a:solidFill>
                <a:latin typeface="Times New Roman"/>
                <a:cs typeface="Times New Roman"/>
              </a:rPr>
              <a:t> لمتطلبات المهنة وسوق العمل</a:t>
            </a:r>
          </a:p>
          <a:p>
            <a:pPr marR="0" lvl="0" rtl="1">
              <a:lnSpc>
                <a:spcPct val="150000"/>
              </a:lnSpc>
            </a:pPr>
            <a:r>
              <a:rPr lang="ar-SA" sz="3600" b="1" baseline="0" dirty="0" smtClean="0">
                <a:solidFill>
                  <a:srgbClr val="FFFF99"/>
                </a:solidFill>
                <a:latin typeface="Times New Roman"/>
                <a:cs typeface="Times New Roman"/>
              </a:rPr>
              <a:t>أهمية الأهداف بالنسبة للمجال العلمي، ولدواعي التطور العلمي والتكنولوجي واحتياجات ممارسة الوظيفة أو المهنة؟</a:t>
            </a:r>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solidFill>
                  <a:srgbClr val="FFFF99"/>
                </a:solidFill>
                <a:latin typeface="Times New Roman"/>
                <a:cs typeface="Times New Roman"/>
              </a:rPr>
              <a:t>تقويم أهداف البرنامج</a:t>
            </a: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0" lvl="0" rtl="1"/>
            <a:r>
              <a:rPr lang="ar-SA" b="1" baseline="0" dirty="0" smtClean="0">
                <a:solidFill>
                  <a:srgbClr val="FFFF99"/>
                </a:solidFill>
                <a:latin typeface="Times New Roman"/>
                <a:cs typeface="Times New Roman"/>
              </a:rPr>
              <a:t>شمول الأهداف العامة للبرنامج على المكونات المختلفة لتطوير الطالب وتزويده بالمعارف العلمية الحديثة والمواكبة، وتطوير مهاراته التخصصية، الفكرية، العملية والعامة.</a:t>
            </a:r>
          </a:p>
          <a:p>
            <a:pPr marR="0" lvl="0" rtl="1"/>
            <a:r>
              <a:rPr lang="ar-SA" b="1" baseline="0" dirty="0" smtClean="0">
                <a:solidFill>
                  <a:srgbClr val="FFFF99"/>
                </a:solidFill>
                <a:latin typeface="Times New Roman"/>
                <a:cs typeface="Times New Roman"/>
              </a:rPr>
              <a:t>نوعية أهداف البرنامج مقارنة بأهداف برامج مماثلة في جامعات أخرى</a:t>
            </a:r>
          </a:p>
          <a:p>
            <a:pPr marR="0" lvl="0" rtl="1"/>
            <a:r>
              <a:rPr lang="ar-SA" b="1" baseline="0" dirty="0" smtClean="0">
                <a:solidFill>
                  <a:srgbClr val="FFFF99"/>
                </a:solidFill>
                <a:latin typeface="Times New Roman"/>
                <a:cs typeface="Times New Roman"/>
              </a:rPr>
              <a:t>إمكانية تحقيق الأهداف.</a:t>
            </a:r>
          </a:p>
          <a:p>
            <a:pPr marR="0" lvl="0" rtl="1"/>
            <a:r>
              <a:rPr lang="ar-SA" b="1" baseline="0" dirty="0" smtClean="0">
                <a:solidFill>
                  <a:srgbClr val="FFFF99"/>
                </a:solidFill>
                <a:latin typeface="Times New Roman"/>
                <a:cs typeface="Times New Roman"/>
              </a:rPr>
              <a:t>آلية التعرف على تحقق الأهداف</a:t>
            </a: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solidFill>
                  <a:srgbClr val="FFFF99"/>
                </a:solidFill>
                <a:latin typeface="Times New Roman"/>
                <a:cs typeface="Times New Roman"/>
              </a:rPr>
              <a:t>مخرجات التعلم المقصودة</a:t>
            </a:r>
            <a:endParaRPr lang="en-US"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8991600" cy="5105400"/>
          </a:xfrm>
        </p:spPr>
        <p:txBody>
          <a:bodyPr>
            <a:normAutofit/>
          </a:bodyPr>
          <a:lstStyle/>
          <a:p>
            <a:pPr marR="7200" lvl="0" rtl="1"/>
            <a:r>
              <a:rPr lang="ar-SA" b="1" baseline="0" dirty="0" smtClean="0">
                <a:solidFill>
                  <a:srgbClr val="FFFF99"/>
                </a:solidFill>
                <a:latin typeface="Times New Roman"/>
                <a:cs typeface="Times New Roman"/>
              </a:rPr>
              <a:t>تحديد مخرجات التعلم المقصودة في وثيقة البرنامج ووضوحها</a:t>
            </a:r>
          </a:p>
          <a:p>
            <a:pPr marR="0" lvl="0" rtl="1"/>
            <a:r>
              <a:rPr lang="ar-SA" b="1" baseline="0" dirty="0" smtClean="0">
                <a:solidFill>
                  <a:srgbClr val="FFFF99"/>
                </a:solidFill>
                <a:latin typeface="Times New Roman"/>
                <a:cs typeface="Times New Roman"/>
              </a:rPr>
              <a:t>ارتباط مخرجات التعلم بالأهداف العامة للبرنامج والعمل على تحقيقها</a:t>
            </a:r>
          </a:p>
          <a:p>
            <a:pPr marR="0" lvl="0" rtl="1"/>
            <a:r>
              <a:rPr lang="ar-SA" b="1" baseline="0" dirty="0" smtClean="0">
                <a:solidFill>
                  <a:srgbClr val="FFFF99"/>
                </a:solidFill>
                <a:latin typeface="Times New Roman"/>
                <a:cs typeface="Times New Roman"/>
              </a:rPr>
              <a:t>ارتباط مخرجات التعلم بالمرجعيات الخارجية (برامج جامعات أخرى مثلا، )</a:t>
            </a:r>
          </a:p>
          <a:p>
            <a:pPr marR="0" lvl="0" rtl="1"/>
            <a:r>
              <a:rPr lang="ar-SA" b="1" baseline="0" dirty="0" smtClean="0">
                <a:solidFill>
                  <a:srgbClr val="FFFF99"/>
                </a:solidFill>
                <a:latin typeface="Times New Roman"/>
                <a:cs typeface="Times New Roman"/>
              </a:rPr>
              <a:t>معرفة أعضاء هيئة التدريس والطلبة</a:t>
            </a:r>
            <a:r>
              <a:rPr lang="en-US" b="1" baseline="0" dirty="0" smtClean="0">
                <a:solidFill>
                  <a:srgbClr val="FFFF99"/>
                </a:solidFill>
                <a:latin typeface="Cambria"/>
                <a:cs typeface="Times New Roman"/>
              </a:rPr>
              <a:t> </a:t>
            </a:r>
            <a:r>
              <a:rPr lang="ar-SA" b="1" baseline="0" dirty="0" smtClean="0">
                <a:solidFill>
                  <a:srgbClr val="FFFF99"/>
                </a:solidFill>
                <a:latin typeface="Times New Roman"/>
                <a:cs typeface="Times New Roman"/>
              </a:rPr>
              <a:t>لمخرجات التعلم للمساقات الدراسية</a:t>
            </a:r>
          </a:p>
          <a:p>
            <a:pPr marR="0" lvl="0" rtl="1"/>
            <a:r>
              <a:rPr lang="ar-SA" b="1" baseline="0" dirty="0" smtClean="0">
                <a:solidFill>
                  <a:srgbClr val="FFFF99"/>
                </a:solidFill>
                <a:latin typeface="Times New Roman"/>
                <a:cs typeface="Times New Roman"/>
              </a:rPr>
              <a:t>طرق تعريف أعضاء هيئة التدريس، الطلبة </a:t>
            </a:r>
            <a:r>
              <a:rPr lang="ar-SA" b="1" baseline="0" dirty="0" err="1" smtClean="0">
                <a:solidFill>
                  <a:srgbClr val="FFFF99"/>
                </a:solidFill>
                <a:latin typeface="Times New Roman"/>
                <a:cs typeface="Times New Roman"/>
              </a:rPr>
              <a:t>و</a:t>
            </a:r>
            <a:r>
              <a:rPr lang="ar-SA" b="1" baseline="0" dirty="0" smtClean="0">
                <a:solidFill>
                  <a:srgbClr val="FFFF99"/>
                </a:solidFill>
                <a:latin typeface="Times New Roman"/>
                <a:cs typeface="Times New Roman"/>
              </a:rPr>
              <a:t> الممتحن الخارجي</a:t>
            </a:r>
            <a:r>
              <a:rPr lang="en-US" b="1" baseline="0" dirty="0" smtClean="0">
                <a:solidFill>
                  <a:srgbClr val="FFFF99"/>
                </a:solidFill>
                <a:latin typeface="Cambria"/>
                <a:cs typeface="Times New Roman"/>
              </a:rPr>
              <a:t> </a:t>
            </a:r>
            <a:r>
              <a:rPr lang="ar-SA" b="1" baseline="0" dirty="0" smtClean="0">
                <a:solidFill>
                  <a:srgbClr val="FFFF99"/>
                </a:solidFill>
                <a:latin typeface="Times New Roman"/>
                <a:cs typeface="Times New Roman"/>
              </a:rPr>
              <a:t>لمخرجات التعلم للبرنامج ككل وللمساقات الدراسية.</a:t>
            </a:r>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438400"/>
            <a:ext cx="9144000" cy="1143000"/>
          </a:xfrm>
          <a:solidFill>
            <a:srgbClr val="002060"/>
          </a:solidFill>
        </p:spPr>
        <p:txBody>
          <a:bodyPr>
            <a:normAutofit fontScale="90000"/>
          </a:bodyPr>
          <a:lstStyle/>
          <a:p>
            <a:r>
              <a:rPr lang="ar-SA" b="1" dirty="0" smtClean="0">
                <a:solidFill>
                  <a:srgbClr val="FFFF99"/>
                </a:solidFill>
                <a:latin typeface="Times New Roman"/>
              </a:rPr>
              <a:t>مسؤولية التقويم الدوري للبرنامج الأكاديمي وآلياته</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cs typeface="SKR HEAD1"/>
              </a:rPr>
              <a:t> </a:t>
            </a:r>
            <a:r>
              <a:rPr lang="ar-SA" b="1" baseline="0" dirty="0" smtClean="0">
                <a:latin typeface="Times New Roman"/>
                <a:cs typeface="Times New Roman"/>
              </a:rPr>
              <a:t>أهداف التقويم</a:t>
            </a:r>
            <a:endParaRPr lang="en-US" b="1" baseline="0" dirty="0" smtClean="0">
              <a:latin typeface="Times New Roman"/>
              <a:cs typeface="Times New Roman"/>
            </a:endParaRPr>
          </a:p>
        </p:txBody>
      </p:sp>
      <p:sp>
        <p:nvSpPr>
          <p:cNvPr id="3" name="عنصر نائب للنص 2"/>
          <p:cNvSpPr>
            <a:spLocks noGrp="1"/>
          </p:cNvSpPr>
          <p:nvPr>
            <p:ph type="body" idx="1"/>
          </p:nvPr>
        </p:nvSpPr>
        <p:spPr/>
        <p:txBody>
          <a:bodyPr>
            <a:normAutofit/>
          </a:bodyPr>
          <a:lstStyle/>
          <a:p>
            <a:pPr marR="0" lvl="0" rtl="1">
              <a:lnSpc>
                <a:spcPct val="150000"/>
              </a:lnSpc>
            </a:pPr>
            <a:r>
              <a:rPr lang="ar-SA" b="1" baseline="0" dirty="0" smtClean="0">
                <a:latin typeface="Times New Roman"/>
                <a:cs typeface="Times New Roman"/>
              </a:rPr>
              <a:t>مواكبة البرامج لأفضل الممارسات التربوية الراهنة فيما يتعلق بنوعية التعليم والتعلم في التعليم العالي، وتلبي معايير الجودة مقارنة بالجامعات الأخرى على المستوى الإقليمي والعالمي.</a:t>
            </a:r>
            <a:endParaRPr lang="ar-SA" b="1" baseline="0" dirty="0" smtClean="0">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R="0" rtl="1"/>
            <a:r>
              <a:rPr lang="ar-SA" sz="3600" b="1" baseline="0" dirty="0" smtClean="0">
                <a:solidFill>
                  <a:srgbClr val="FFFF99"/>
                </a:solidFill>
                <a:latin typeface="Times New Roman"/>
                <a:cs typeface="Times New Roman"/>
              </a:rPr>
              <a:t>مسؤولية التقويم الدوري للبرنامج </a:t>
            </a:r>
            <a:r>
              <a:rPr lang="ar-SA" sz="3600" b="1" baseline="0" dirty="0" smtClean="0">
                <a:solidFill>
                  <a:srgbClr val="FFFF99"/>
                </a:solidFill>
                <a:latin typeface="Times New Roman"/>
                <a:cs typeface="Times New Roman"/>
              </a:rPr>
              <a:t>الأكاديمي</a:t>
            </a:r>
            <a:endParaRPr lang="en-US" sz="3600"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8915400" cy="5105400"/>
          </a:xfrm>
        </p:spPr>
        <p:txBody>
          <a:bodyPr>
            <a:normAutofit/>
          </a:bodyPr>
          <a:lstStyle/>
          <a:p>
            <a:pPr marR="0" lvl="0" rtl="1">
              <a:lnSpc>
                <a:spcPct val="150000"/>
              </a:lnSpc>
            </a:pPr>
            <a:r>
              <a:rPr lang="ar-SA" b="1" baseline="0" dirty="0" smtClean="0">
                <a:solidFill>
                  <a:schemeClr val="bg1"/>
                </a:solidFill>
                <a:latin typeface="Times New Roman"/>
                <a:cs typeface="Times New Roman"/>
              </a:rPr>
              <a:t>يتولى فريق التقويم الدوري للبرنامج القيام بالمهام الآتية: </a:t>
            </a:r>
          </a:p>
          <a:p>
            <a:pPr marR="7200" lvl="0" rtl="1">
              <a:lnSpc>
                <a:spcPct val="150000"/>
              </a:lnSpc>
            </a:pPr>
            <a:r>
              <a:rPr lang="ar-SA" b="1" baseline="0" dirty="0" smtClean="0">
                <a:solidFill>
                  <a:srgbClr val="FFFF99"/>
                </a:solidFill>
                <a:latin typeface="Times New Roman"/>
                <a:cs typeface="Times New Roman"/>
              </a:rPr>
              <a:t>إعداد الوثيقة الخاصة بالمعلومات الأساسية عن البرنامج</a:t>
            </a:r>
          </a:p>
          <a:p>
            <a:pPr marR="0" lvl="0" rtl="1">
              <a:lnSpc>
                <a:spcPct val="150000"/>
              </a:lnSpc>
            </a:pPr>
            <a:r>
              <a:rPr lang="ar-SA" b="1" baseline="0" dirty="0" smtClean="0">
                <a:solidFill>
                  <a:srgbClr val="FFFF99"/>
                </a:solidFill>
                <a:latin typeface="Times New Roman"/>
                <a:cs typeface="Times New Roman"/>
              </a:rPr>
              <a:t>إعداد مواصفات البرنامج</a:t>
            </a:r>
          </a:p>
          <a:p>
            <a:pPr marR="0" lvl="0" rtl="1">
              <a:lnSpc>
                <a:spcPct val="150000"/>
              </a:lnSpc>
            </a:pPr>
            <a:r>
              <a:rPr lang="ar-SA" b="1" baseline="0" dirty="0" smtClean="0">
                <a:solidFill>
                  <a:srgbClr val="FFFF99"/>
                </a:solidFill>
                <a:latin typeface="Times New Roman"/>
                <a:cs typeface="Times New Roman"/>
              </a:rPr>
              <a:t>تنفيذ عملية التقويم وفقا لدليل تقويم البرامج في الجامعة والالتزام بسياسة الجامعة فيما يتعلق بمتطلبات تقويم البرامج والآليات المتبعة للمصادقة عليها.</a:t>
            </a:r>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R="0" rtl="1"/>
            <a:r>
              <a:rPr lang="ar-SA" sz="3600" b="1" baseline="0" dirty="0" smtClean="0">
                <a:solidFill>
                  <a:srgbClr val="FFFF99"/>
                </a:solidFill>
                <a:latin typeface="Times New Roman"/>
                <a:cs typeface="Times New Roman"/>
              </a:rPr>
              <a:t>مسؤولية التقويم الدوري للبرنامج </a:t>
            </a:r>
            <a:r>
              <a:rPr lang="ar-SA" sz="3600" b="1" baseline="0" dirty="0" smtClean="0">
                <a:solidFill>
                  <a:srgbClr val="FFFF99"/>
                </a:solidFill>
                <a:latin typeface="Times New Roman"/>
                <a:cs typeface="Times New Roman"/>
              </a:rPr>
              <a:t>الأكاديمي</a:t>
            </a:r>
            <a:endParaRPr lang="en-US" sz="3600"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0" lvl="0" rtl="1">
              <a:lnSpc>
                <a:spcPct val="150000"/>
              </a:lnSpc>
            </a:pPr>
            <a:r>
              <a:rPr lang="ar-SA" sz="3600" b="1" baseline="0" dirty="0" smtClean="0">
                <a:solidFill>
                  <a:srgbClr val="FFFF99"/>
                </a:solidFill>
                <a:latin typeface="Times New Roman"/>
                <a:cs typeface="Times New Roman"/>
              </a:rPr>
              <a:t>وضع خطة عمل لمشروع تقويم البرنامج، وجدول زمني بمواعيد انجازها.</a:t>
            </a:r>
          </a:p>
          <a:p>
            <a:pPr marR="0" lvl="0" rtl="1">
              <a:lnSpc>
                <a:spcPct val="150000"/>
              </a:lnSpc>
            </a:pPr>
            <a:r>
              <a:rPr lang="ar-SA" sz="3600" b="1" baseline="0" dirty="0" smtClean="0">
                <a:solidFill>
                  <a:srgbClr val="FFFF99"/>
                </a:solidFill>
                <a:latin typeface="Times New Roman"/>
                <a:cs typeface="Times New Roman"/>
              </a:rPr>
              <a:t>تحديد المصادر المناسبة لجمع المعلومات عن البرنامج (الطلبة، الخريجون، أعضاء هيئة التدريس، المسؤولون في القطاعات الحكومية والخاصة،  أرباب العمل وغيرها)</a:t>
            </a:r>
          </a:p>
          <a:p>
            <a:pPr marR="0" lvl="0" rtl="1">
              <a:lnSpc>
                <a:spcPct val="150000"/>
              </a:lnSpc>
            </a:pPr>
            <a:r>
              <a:rPr lang="ar-SA" sz="3600" b="1" baseline="0" dirty="0" smtClean="0">
                <a:solidFill>
                  <a:srgbClr val="FFFF99"/>
                </a:solidFill>
                <a:latin typeface="Times New Roman"/>
                <a:cs typeface="Times New Roman"/>
              </a:rPr>
              <a:t>اختيار الأدوات المناسبة لجمع المعلومات عن </a:t>
            </a:r>
            <a:r>
              <a:rPr lang="ar-SA" sz="3600" b="1" baseline="0" dirty="0" smtClean="0">
                <a:solidFill>
                  <a:srgbClr val="FFFF99"/>
                </a:solidFill>
                <a:latin typeface="Times New Roman"/>
                <a:cs typeface="Times New Roman"/>
              </a:rPr>
              <a:t>البرنامج</a:t>
            </a:r>
            <a:endParaRPr lang="ar-SA" sz="3600" b="1" baseline="0" dirty="0" smtClean="0">
              <a:solidFill>
                <a:srgbClr val="FFFF99"/>
              </a:solidFill>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R="0" rtl="1"/>
            <a:r>
              <a:rPr lang="ar-SA" sz="3600" b="1" baseline="0" dirty="0" smtClean="0">
                <a:solidFill>
                  <a:srgbClr val="FFFF99"/>
                </a:solidFill>
                <a:latin typeface="Times New Roman"/>
                <a:cs typeface="Times New Roman"/>
              </a:rPr>
              <a:t>مسؤولية التقويم </a:t>
            </a:r>
            <a:r>
              <a:rPr lang="ar-SA" sz="3600" b="1" baseline="0" dirty="0" smtClean="0">
                <a:solidFill>
                  <a:srgbClr val="FFFF99"/>
                </a:solidFill>
                <a:latin typeface="Times New Roman"/>
                <a:cs typeface="Times New Roman"/>
              </a:rPr>
              <a:t>الدوري للبرنامج </a:t>
            </a:r>
            <a:r>
              <a:rPr lang="ar-SA" sz="3600" b="1" baseline="0" dirty="0" smtClean="0">
                <a:solidFill>
                  <a:srgbClr val="FFFF99"/>
                </a:solidFill>
                <a:latin typeface="Times New Roman"/>
                <a:cs typeface="Times New Roman"/>
              </a:rPr>
              <a:t>الأكاديمي</a:t>
            </a:r>
            <a:endParaRPr lang="en-US" sz="3600"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0" lvl="0" rtl="1">
              <a:lnSpc>
                <a:spcPct val="150000"/>
              </a:lnSpc>
            </a:pPr>
            <a:r>
              <a:rPr lang="ar-SA" sz="3600" b="1" baseline="0" dirty="0" smtClean="0">
                <a:solidFill>
                  <a:srgbClr val="FFFF99"/>
                </a:solidFill>
                <a:latin typeface="Times New Roman"/>
                <a:cs typeface="Times New Roman"/>
              </a:rPr>
              <a:t>تحليل </a:t>
            </a:r>
            <a:r>
              <a:rPr lang="ar-SA" sz="3600" b="1" baseline="0" dirty="0" smtClean="0">
                <a:solidFill>
                  <a:srgbClr val="FFFF99"/>
                </a:solidFill>
                <a:latin typeface="Times New Roman"/>
                <a:cs typeface="Times New Roman"/>
              </a:rPr>
              <a:t>المعلومات المجمعة عن البرنامج</a:t>
            </a:r>
          </a:p>
          <a:p>
            <a:pPr marR="0" lvl="0" rtl="1">
              <a:lnSpc>
                <a:spcPct val="150000"/>
              </a:lnSpc>
            </a:pPr>
            <a:r>
              <a:rPr lang="ar-SA" sz="3600" b="1" baseline="0" dirty="0" smtClean="0">
                <a:solidFill>
                  <a:srgbClr val="FFFF99"/>
                </a:solidFill>
                <a:latin typeface="Times New Roman"/>
                <a:cs typeface="Times New Roman"/>
              </a:rPr>
              <a:t>كتابة تقرير التقويم بما يساعد في توضيح مواطن القوة والضعف والفرص المتاحة في البرنامج، والتهديدات التي يمكن أن تؤثر في استمراره.</a:t>
            </a:r>
          </a:p>
          <a:p>
            <a:pPr marR="7200" lvl="0" rtl="1">
              <a:lnSpc>
                <a:spcPct val="150000"/>
              </a:lnSpc>
            </a:pPr>
            <a:r>
              <a:rPr lang="ar-SA" sz="3600" b="1" baseline="0" dirty="0" smtClean="0">
                <a:solidFill>
                  <a:srgbClr val="FFFF99"/>
                </a:solidFill>
                <a:latin typeface="Times New Roman"/>
                <a:cs typeface="Times New Roman"/>
              </a:rPr>
              <a:t>اقتراح الخطط والتصورات المستقبلية لتطوير البرنامج.</a:t>
            </a:r>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b="1" dirty="0" smtClean="0">
                <a:latin typeface="Times New Roman"/>
              </a:rPr>
              <a:t>آليات </a:t>
            </a:r>
            <a:r>
              <a:rPr lang="ar-SA" b="1" baseline="0" dirty="0" smtClean="0">
                <a:latin typeface="Times New Roman"/>
                <a:cs typeface="Times New Roman"/>
              </a:rPr>
              <a:t>التقويم </a:t>
            </a:r>
            <a:r>
              <a:rPr lang="ar-SA" b="1" baseline="0" dirty="0" smtClean="0">
                <a:latin typeface="Times New Roman"/>
                <a:cs typeface="Times New Roman"/>
              </a:rPr>
              <a:t>الدوري للبرنامج </a:t>
            </a:r>
            <a:r>
              <a:rPr lang="ar-SA" b="1" baseline="0" dirty="0" smtClean="0">
                <a:latin typeface="Times New Roman"/>
                <a:cs typeface="Times New Roman"/>
              </a:rPr>
              <a:t>الأكاديمي</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100080" y="1559256"/>
            <a:ext cx="8839200" cy="5257800"/>
          </a:xfrm>
        </p:spPr>
        <p:txBody>
          <a:bodyPr anchor="ctr">
            <a:normAutofit/>
          </a:bodyPr>
          <a:lstStyle/>
          <a:p>
            <a:pPr marR="0" lvl="0" rtl="1">
              <a:lnSpc>
                <a:spcPct val="150000"/>
              </a:lnSpc>
            </a:pPr>
            <a:r>
              <a:rPr lang="ar-SA" sz="3600" baseline="0" dirty="0" smtClean="0">
                <a:latin typeface="Times New Roman"/>
                <a:cs typeface="Times New Roman"/>
              </a:rPr>
              <a:t>تناقش المسودة النهائية لتقرير التقويم مع أعضاء هيئة التدريس في الأقسام العلمية ذات العلاقة ورفعه بصورته النهائية، مرفق به استمارة المعلومات الأساسية عن البرنامج ووثيقة مواصفات البرنامج إلى لجنة المناهج بالكلية</a:t>
            </a:r>
            <a:r>
              <a:rPr lang="ar-SA" sz="3600" baseline="0" dirty="0" smtClean="0">
                <a:latin typeface="Times New Roman"/>
                <a:cs typeface="Times New Roman"/>
              </a:rPr>
              <a:t>.</a:t>
            </a:r>
            <a:endParaRPr lang="ar-SA" sz="3600" baseline="0" dirty="0" smtClean="0">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4000" b="1" dirty="0" smtClean="0">
                <a:solidFill>
                  <a:srgbClr val="FFFF99"/>
                </a:solidFill>
                <a:latin typeface="Times New Roman"/>
              </a:rPr>
              <a:t>آليات </a:t>
            </a:r>
            <a:r>
              <a:rPr lang="ar-SA" sz="4000" b="1" baseline="0" dirty="0" smtClean="0">
                <a:solidFill>
                  <a:srgbClr val="FFFF99"/>
                </a:solidFill>
                <a:latin typeface="Times New Roman"/>
                <a:cs typeface="Times New Roman"/>
              </a:rPr>
              <a:t>التقويم </a:t>
            </a:r>
            <a:r>
              <a:rPr lang="ar-SA" sz="4000" b="1" baseline="0" dirty="0" smtClean="0">
                <a:solidFill>
                  <a:srgbClr val="FFFF99"/>
                </a:solidFill>
                <a:latin typeface="Times New Roman"/>
                <a:cs typeface="Times New Roman"/>
              </a:rPr>
              <a:t>الدوري للبرنامج </a:t>
            </a:r>
            <a:r>
              <a:rPr lang="ar-SA" sz="4000" b="1" baseline="0" dirty="0" smtClean="0">
                <a:solidFill>
                  <a:srgbClr val="FFFF99"/>
                </a:solidFill>
                <a:latin typeface="Times New Roman"/>
                <a:cs typeface="Times New Roman"/>
              </a:rPr>
              <a:t>الأكاديمي</a:t>
            </a:r>
            <a:endParaRPr lang="en-US" sz="4000"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100080" y="1559256"/>
            <a:ext cx="8839200" cy="5257800"/>
          </a:xfrm>
        </p:spPr>
        <p:txBody>
          <a:bodyPr anchor="ctr">
            <a:normAutofit/>
          </a:bodyPr>
          <a:lstStyle/>
          <a:p>
            <a:pPr marR="0" lvl="0" rtl="1">
              <a:lnSpc>
                <a:spcPct val="150000"/>
              </a:lnSpc>
            </a:pPr>
            <a:r>
              <a:rPr lang="ar-SA" sz="3600" baseline="0" dirty="0" smtClean="0">
                <a:solidFill>
                  <a:srgbClr val="FFFF99"/>
                </a:solidFill>
                <a:latin typeface="Times New Roman"/>
                <a:cs typeface="Times New Roman"/>
              </a:rPr>
              <a:t>تناقش </a:t>
            </a:r>
            <a:r>
              <a:rPr lang="ar-SA" sz="3600" baseline="0" dirty="0" smtClean="0">
                <a:solidFill>
                  <a:srgbClr val="FFFF99"/>
                </a:solidFill>
                <a:latin typeface="Times New Roman"/>
                <a:cs typeface="Times New Roman"/>
              </a:rPr>
              <a:t>لجنة المناهج في الكلية المسودة النهائية لتقرير التقويم وترفع توصياتها بذلك إلى مجلس الكلية للتصديق عليها.   </a:t>
            </a:r>
          </a:p>
          <a:p>
            <a:pPr marR="0" lvl="0" rtl="1">
              <a:lnSpc>
                <a:spcPct val="150000"/>
              </a:lnSpc>
            </a:pPr>
            <a:r>
              <a:rPr lang="ar-SA" sz="3600" baseline="0" dirty="0" smtClean="0">
                <a:solidFill>
                  <a:srgbClr val="FFFF99"/>
                </a:solidFill>
                <a:latin typeface="Times New Roman"/>
                <a:cs typeface="Times New Roman"/>
              </a:rPr>
              <a:t>يناقش مجلس الكلية التقرير النهائي عن تقويم البرنامج والمصادقة عليه.</a:t>
            </a:r>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4000" b="1" dirty="0" smtClean="0">
                <a:solidFill>
                  <a:srgbClr val="FFFF99"/>
                </a:solidFill>
                <a:latin typeface="Times New Roman"/>
              </a:rPr>
              <a:t>آليات التقويم الدوري للبرنامج الأكاديمي</a:t>
            </a:r>
            <a:endParaRPr lang="en-US" sz="4000" b="1" baseline="0" dirty="0" smtClean="0">
              <a:latin typeface="Times New Roman"/>
              <a:cs typeface="Times New Roman"/>
            </a:endParaRPr>
          </a:p>
        </p:txBody>
      </p:sp>
      <p:sp>
        <p:nvSpPr>
          <p:cNvPr id="3" name="عنصر نائب للنص 2"/>
          <p:cNvSpPr>
            <a:spLocks noGrp="1"/>
          </p:cNvSpPr>
          <p:nvPr>
            <p:ph type="body" idx="1"/>
          </p:nvPr>
        </p:nvSpPr>
        <p:spPr>
          <a:xfrm>
            <a:off x="0" y="1545608"/>
            <a:ext cx="9144000" cy="5257800"/>
          </a:xfrm>
        </p:spPr>
        <p:txBody>
          <a:bodyPr>
            <a:normAutofit lnSpcReduction="10000"/>
          </a:bodyPr>
          <a:lstStyle/>
          <a:p>
            <a:pPr marR="0" lvl="0" rtl="1">
              <a:lnSpc>
                <a:spcPct val="150000"/>
              </a:lnSpc>
            </a:pPr>
            <a:r>
              <a:rPr lang="ar-SA" baseline="0" dirty="0" smtClean="0">
                <a:solidFill>
                  <a:srgbClr val="FFFF99"/>
                </a:solidFill>
                <a:latin typeface="Times New Roman"/>
                <a:cs typeface="Times New Roman"/>
              </a:rPr>
              <a:t>يقوم عميد الكلية بعد تصديق مجلس الكلية برفع تقرير تقويم البرنامج مرفق به استمارة المعلومات الأساسية عن البرنامج ووثيقة مواصفات البرنامج إلى نائب رئيس الجامعة للشؤون الأكاديمية رئيس اللجنة العليا للمناهج.</a:t>
            </a:r>
          </a:p>
          <a:p>
            <a:pPr marR="0" lvl="0" rtl="1">
              <a:lnSpc>
                <a:spcPct val="150000"/>
              </a:lnSpc>
            </a:pPr>
            <a:r>
              <a:rPr lang="ar-SA" baseline="0" dirty="0" smtClean="0">
                <a:solidFill>
                  <a:srgbClr val="FFFF99"/>
                </a:solidFill>
                <a:latin typeface="Times New Roman"/>
                <a:cs typeface="Times New Roman"/>
              </a:rPr>
              <a:t>يدرس مركز التطوير الأكاديمي تقرير تقويم البرنامج والوثائق الملحقة به وتقديم التوصيات حولها إلى نائب رئيس الجامعة للشؤون الأكاديمية لمناقشتها في اللجنة العليا للمناهج بالجامعة.</a:t>
            </a:r>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4000" b="1" dirty="0" smtClean="0">
                <a:solidFill>
                  <a:srgbClr val="FFFF99"/>
                </a:solidFill>
                <a:latin typeface="Times New Roman"/>
              </a:rPr>
              <a:t>آليات التقويم الدوري للبرنامج الأكاديمي</a:t>
            </a:r>
            <a:endParaRPr lang="en-US" sz="4000" b="1" baseline="0" dirty="0" smtClean="0">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0" lvl="0" rtl="1">
              <a:lnSpc>
                <a:spcPct val="150000"/>
              </a:lnSpc>
            </a:pPr>
            <a:r>
              <a:rPr lang="ar-SA" b="1" baseline="0" dirty="0" smtClean="0">
                <a:solidFill>
                  <a:srgbClr val="FFFF99"/>
                </a:solidFill>
                <a:latin typeface="Times New Roman"/>
                <a:cs typeface="Times New Roman"/>
              </a:rPr>
              <a:t>تناقش اللجنة العليا للمناهج تقرير تقويم البرنامج وتوصيات مركز التطوير الأكاديمي حولها وتقدم توصياتها بشأنه إلى مجلس الجامعة.</a:t>
            </a:r>
          </a:p>
          <a:p>
            <a:pPr marR="0" lvl="0" rtl="1">
              <a:lnSpc>
                <a:spcPct val="150000"/>
              </a:lnSpc>
            </a:pPr>
            <a:r>
              <a:rPr lang="ar-SA" b="1" baseline="0" dirty="0" smtClean="0">
                <a:solidFill>
                  <a:srgbClr val="FFFF99"/>
                </a:solidFill>
                <a:latin typeface="Times New Roman"/>
                <a:cs typeface="Times New Roman"/>
              </a:rPr>
              <a:t>يصدر رئيس الجامعة القرارات المتعلقة بتنفيذ التوصيات والمقترحات المستخلصة من  تقويم البرنامج بعد تصديق مجلس الجامعة عليها.</a:t>
            </a:r>
            <a:endParaRPr lang="en-US" b="1" baseline="0" dirty="0" smtClean="0">
              <a:solidFill>
                <a:srgbClr val="FFFF99"/>
              </a:solidFill>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solidFill>
                  <a:srgbClr val="FFFF99"/>
                </a:solidFill>
                <a:latin typeface="Times New Roman"/>
                <a:cs typeface="Times New Roman"/>
              </a:rPr>
              <a:t>مصادر المعلومات وأدواتها</a:t>
            </a:r>
            <a:endParaRPr lang="en-US" b="1" baseline="0" dirty="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7200" lvl="0" rtl="1"/>
            <a:r>
              <a:rPr lang="ar-SA" sz="3600" baseline="0" dirty="0" smtClean="0">
                <a:solidFill>
                  <a:srgbClr val="FFFF99"/>
                </a:solidFill>
                <a:latin typeface="Times New Roman"/>
                <a:cs typeface="Times New Roman"/>
              </a:rPr>
              <a:t>وثيقة المعلومات الأساسية عن البرنامج </a:t>
            </a:r>
          </a:p>
          <a:p>
            <a:pPr marR="0" lvl="0" rtl="1"/>
            <a:r>
              <a:rPr lang="ar-SA" sz="3600" baseline="0" dirty="0" smtClean="0">
                <a:solidFill>
                  <a:srgbClr val="FFFF99"/>
                </a:solidFill>
                <a:latin typeface="Times New Roman"/>
                <a:cs typeface="Times New Roman"/>
              </a:rPr>
              <a:t>مواصفات البرنامج</a:t>
            </a:r>
          </a:p>
          <a:p>
            <a:pPr marR="0" lvl="0" rtl="1"/>
            <a:r>
              <a:rPr lang="ar-SA" sz="3600" baseline="0" dirty="0" smtClean="0">
                <a:solidFill>
                  <a:srgbClr val="FFFF99"/>
                </a:solidFill>
                <a:latin typeface="Times New Roman"/>
                <a:cs typeface="Times New Roman"/>
              </a:rPr>
              <a:t>التقارير السنوية والدورية السابقة للبرنامج</a:t>
            </a:r>
          </a:p>
          <a:p>
            <a:pPr marR="0" lvl="0" rtl="1"/>
            <a:r>
              <a:rPr lang="ar-SA" sz="3600" baseline="0" dirty="0" smtClean="0">
                <a:solidFill>
                  <a:srgbClr val="FFFF99"/>
                </a:solidFill>
                <a:latin typeface="Times New Roman"/>
                <a:cs typeface="Times New Roman"/>
              </a:rPr>
              <a:t>تقارير تقويم الأقران للبرنامج</a:t>
            </a:r>
          </a:p>
          <a:p>
            <a:pPr marR="0" lvl="0" rtl="1"/>
            <a:r>
              <a:rPr lang="ar-SA" sz="3600" baseline="0" dirty="0" smtClean="0">
                <a:solidFill>
                  <a:srgbClr val="FFFF99"/>
                </a:solidFill>
                <a:latin typeface="Times New Roman"/>
                <a:cs typeface="Times New Roman"/>
              </a:rPr>
              <a:t>تقارير الأقسام العلمية </a:t>
            </a:r>
          </a:p>
          <a:p>
            <a:pPr marR="0" lvl="0" rtl="1"/>
            <a:r>
              <a:rPr lang="ar-SA" sz="3600" baseline="0" dirty="0" smtClean="0">
                <a:solidFill>
                  <a:srgbClr val="FFFF99"/>
                </a:solidFill>
                <a:latin typeface="Times New Roman"/>
                <a:cs typeface="Times New Roman"/>
              </a:rPr>
              <a:t>تقارير هيئات الاعتماد الأكاديمي</a:t>
            </a:r>
          </a:p>
          <a:p>
            <a:pPr marR="0" lvl="0" rtl="1"/>
            <a:r>
              <a:rPr lang="ar-SA" sz="3600" baseline="0" dirty="0" smtClean="0">
                <a:solidFill>
                  <a:srgbClr val="FFFF99"/>
                </a:solidFill>
                <a:latin typeface="Times New Roman"/>
                <a:cs typeface="Times New Roman"/>
              </a:rPr>
              <a:t>تقارير الممتحنين الخارجيين</a:t>
            </a:r>
          </a:p>
        </p:txBody>
      </p:sp>
    </p:spTree>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smtClean="0">
                <a:solidFill>
                  <a:srgbClr val="FFFF99"/>
                </a:solidFill>
                <a:latin typeface="Times New Roman"/>
                <a:cs typeface="Times New Roman"/>
              </a:rPr>
              <a:t>مصادر المعلومات وأدواتها</a:t>
            </a:r>
            <a:endParaRPr lang="en-US" b="1" baseline="0" smtClean="0">
              <a:solidFill>
                <a:srgbClr val="FFFF99"/>
              </a:solidFill>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chor="ctr">
            <a:normAutofit/>
          </a:bodyPr>
          <a:lstStyle/>
          <a:p>
            <a:pPr marR="0" lvl="0" rtl="1"/>
            <a:r>
              <a:rPr lang="ar-SA" sz="3600" baseline="0" dirty="0" smtClean="0">
                <a:solidFill>
                  <a:srgbClr val="FFFF99"/>
                </a:solidFill>
                <a:latin typeface="Times New Roman"/>
                <a:cs typeface="Times New Roman"/>
              </a:rPr>
              <a:t>التغذية الراجعة من الطلبة، الخريجين وأرباب العمل</a:t>
            </a:r>
          </a:p>
          <a:p>
            <a:pPr marR="0" lvl="0" rtl="1"/>
            <a:r>
              <a:rPr lang="ar-SA" sz="3600" baseline="0" dirty="0" smtClean="0">
                <a:solidFill>
                  <a:srgbClr val="FFFF99"/>
                </a:solidFill>
                <a:latin typeface="Times New Roman"/>
                <a:cs typeface="Times New Roman"/>
              </a:rPr>
              <a:t>نتائج تحصيل الطلبة في الاختبارات والامتحانات</a:t>
            </a:r>
          </a:p>
          <a:p>
            <a:pPr marR="0" lvl="0" rtl="1"/>
            <a:r>
              <a:rPr lang="ar-SA" sz="3600" baseline="0" dirty="0" smtClean="0">
                <a:solidFill>
                  <a:srgbClr val="FFFF99"/>
                </a:solidFill>
                <a:latin typeface="Times New Roman"/>
                <a:cs typeface="Times New Roman"/>
              </a:rPr>
              <a:t>تقارير القبول والتسجيل في الكلية/الجامعة</a:t>
            </a:r>
          </a:p>
          <a:p>
            <a:pPr marR="0" lvl="0" rtl="1"/>
            <a:r>
              <a:rPr lang="ar-SA" sz="3600" baseline="0" dirty="0" smtClean="0">
                <a:solidFill>
                  <a:srgbClr val="FFFF99"/>
                </a:solidFill>
                <a:latin typeface="Times New Roman"/>
                <a:cs typeface="Times New Roman"/>
              </a:rPr>
              <a:t>وثائق وسجلات قسم التسجيل في الكلية </a:t>
            </a:r>
          </a:p>
          <a:p>
            <a:pPr marR="0" lvl="0" rtl="1"/>
            <a:r>
              <a:rPr lang="ar-SA" sz="3600" baseline="0" dirty="0" smtClean="0">
                <a:solidFill>
                  <a:srgbClr val="FFFF99"/>
                </a:solidFill>
                <a:latin typeface="Times New Roman"/>
                <a:cs typeface="Times New Roman"/>
              </a:rPr>
              <a:t>وثائق : دليل الجامعة، دليل الكلية، لوائح ونظم الجامعة ... الخ</a:t>
            </a:r>
          </a:p>
          <a:p>
            <a:pPr marR="0" lvl="0" rtl="1"/>
            <a:r>
              <a:rPr lang="ar-SA" sz="3600" baseline="0" dirty="0" smtClean="0">
                <a:solidFill>
                  <a:srgbClr val="FFFF99"/>
                </a:solidFill>
                <a:latin typeface="Times New Roman"/>
                <a:cs typeface="Times New Roman"/>
              </a:rPr>
              <a:t>برامج جامعات أخرى </a:t>
            </a:r>
          </a:p>
          <a:p>
            <a:pPr marR="0" lvl="0" rtl="1"/>
            <a:r>
              <a:rPr lang="ar-SA" sz="3600" baseline="0" dirty="0" smtClean="0">
                <a:solidFill>
                  <a:srgbClr val="FFFF99"/>
                </a:solidFill>
                <a:latin typeface="Times New Roman"/>
                <a:cs typeface="Times New Roman"/>
              </a:rPr>
              <a:t>معايير أكاديمية لجامعات أخرى أو لوكالات ضمان الجودة</a:t>
            </a:r>
            <a:endParaRPr lang="en-US" sz="3600" baseline="0" dirty="0" smtClean="0">
              <a:solidFill>
                <a:srgbClr val="FFFF99"/>
              </a:solidFill>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smtClean="0">
                <a:solidFill>
                  <a:srgbClr val="FFFF99"/>
                </a:solidFill>
                <a:latin typeface="Times New Roman"/>
                <a:cs typeface="Times New Roman"/>
              </a:rPr>
              <a:t>أدوات جمع المعلومات</a:t>
            </a:r>
          </a:p>
        </p:txBody>
      </p:sp>
      <p:sp>
        <p:nvSpPr>
          <p:cNvPr id="3" name="عنصر نائب للنص 2"/>
          <p:cNvSpPr>
            <a:spLocks noGrp="1"/>
          </p:cNvSpPr>
          <p:nvPr>
            <p:ph type="body" idx="1"/>
          </p:nvPr>
        </p:nvSpPr>
        <p:spPr>
          <a:xfrm>
            <a:off x="0" y="1600201"/>
            <a:ext cx="9144000" cy="5257800"/>
          </a:xfrm>
        </p:spPr>
        <p:txBody>
          <a:bodyPr anchor="ctr">
            <a:normAutofit/>
          </a:bodyPr>
          <a:lstStyle/>
          <a:p>
            <a:pPr marR="7200" lvl="0" rtl="1"/>
            <a:r>
              <a:rPr lang="ar-SA" sz="4000" baseline="0" dirty="0" smtClean="0">
                <a:solidFill>
                  <a:srgbClr val="FFFF99"/>
                </a:solidFill>
                <a:cs typeface="+mj-cs"/>
              </a:rPr>
              <a:t>استبيان الطلبة، والخريجين</a:t>
            </a:r>
          </a:p>
          <a:p>
            <a:pPr marR="0" lvl="0" rtl="1"/>
            <a:r>
              <a:rPr lang="ar-SA" sz="4000" baseline="0" dirty="0" smtClean="0">
                <a:solidFill>
                  <a:srgbClr val="FFFF99"/>
                </a:solidFill>
                <a:cs typeface="+mj-cs"/>
              </a:rPr>
              <a:t>استبيان خاص بأعضاء هيئة التدريس</a:t>
            </a:r>
          </a:p>
          <a:p>
            <a:pPr marR="0" lvl="0" rtl="1"/>
            <a:r>
              <a:rPr lang="ar-SA" sz="4000" baseline="0" dirty="0" smtClean="0">
                <a:solidFill>
                  <a:srgbClr val="FFFF99"/>
                </a:solidFill>
                <a:cs typeface="+mj-cs"/>
              </a:rPr>
              <a:t>استبيان خاص بأرباب العمل </a:t>
            </a:r>
          </a:p>
          <a:p>
            <a:pPr marR="0" lvl="0" rtl="1"/>
            <a:r>
              <a:rPr lang="ar-SA" sz="4000" baseline="0" dirty="0" smtClean="0">
                <a:solidFill>
                  <a:srgbClr val="FFFF99"/>
                </a:solidFill>
                <a:cs typeface="+mj-cs"/>
              </a:rPr>
              <a:t>استمارة ملاحظة</a:t>
            </a:r>
          </a:p>
          <a:p>
            <a:pPr marR="0" lvl="0" rtl="1"/>
            <a:r>
              <a:rPr lang="ar-SA" sz="4000" baseline="0" dirty="0" smtClean="0">
                <a:solidFill>
                  <a:srgbClr val="FFFF99"/>
                </a:solidFill>
                <a:cs typeface="+mj-cs"/>
              </a:rPr>
              <a:t>استمارة مقابلة </a:t>
            </a:r>
          </a:p>
          <a:p>
            <a:pPr marR="0" lvl="0" rtl="1"/>
            <a:r>
              <a:rPr lang="ar-SA" sz="4000" baseline="0" dirty="0" smtClean="0">
                <a:solidFill>
                  <a:srgbClr val="FFFF99"/>
                </a:solidFill>
                <a:cs typeface="+mj-cs"/>
              </a:rPr>
              <a:t>استمارات تحليل الوثائق والسجلات والتقارير</a:t>
            </a:r>
            <a:endParaRPr lang="en-US" sz="4000" baseline="0" dirty="0" smtClean="0">
              <a:solidFill>
                <a:srgbClr val="FFFF99"/>
              </a:solidFill>
              <a:cs typeface="+mj-cs"/>
            </a:endParaRP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cs typeface="SKR HEAD1"/>
              </a:rPr>
              <a:t> </a:t>
            </a:r>
            <a:r>
              <a:rPr lang="ar-SA" b="1" baseline="0" dirty="0" smtClean="0">
                <a:latin typeface="Times New Roman"/>
                <a:cs typeface="Times New Roman"/>
              </a:rPr>
              <a:t>أهداف التقويم</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304800" y="1600200"/>
            <a:ext cx="8534400" cy="4724400"/>
          </a:xfrm>
        </p:spPr>
        <p:txBody>
          <a:bodyPr>
            <a:normAutofit/>
          </a:bodyPr>
          <a:lstStyle/>
          <a:p>
            <a:pPr marR="0" lvl="0" rtl="1">
              <a:lnSpc>
                <a:spcPct val="150000"/>
              </a:lnSpc>
            </a:pPr>
            <a:r>
              <a:rPr lang="ar-SA" b="1" baseline="0" dirty="0" smtClean="0">
                <a:latin typeface="Times New Roman"/>
                <a:cs typeface="Times New Roman"/>
              </a:rPr>
              <a:t>حداثة محتوى مناهج البرامج وتجانسها وتكاملها، فضلا عن توازنها من حيث تلبيتها لمتطلبات الجامعة والكلية، المتطلبات الأساسية للتخصص ومتطلبات التخصص، ومدى مواكبتها للتطورات في العلوم والتكنولوجيا واحتياجات التطور المهني.</a:t>
            </a:r>
          </a:p>
          <a:p>
            <a:pPr marR="0" lvl="0" rtl="1">
              <a:lnSpc>
                <a:spcPct val="150000"/>
              </a:lnSpc>
            </a:pPr>
            <a:r>
              <a:rPr lang="ar-SA" b="1" baseline="0" dirty="0" smtClean="0">
                <a:latin typeface="Times New Roman"/>
                <a:cs typeface="Times New Roman"/>
              </a:rPr>
              <a:t>نوعية الخيارات الوظيفية وفرص العمل التي توفرها البرامج للخريجين.</a:t>
            </a:r>
          </a:p>
        </p:txBody>
      </p:sp>
    </p:spTree>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590800"/>
            <a:ext cx="8229600" cy="1143000"/>
          </a:xfrm>
        </p:spPr>
        <p:txBody>
          <a:bodyPr/>
          <a:lstStyle/>
          <a:p>
            <a:pPr marR="0" rtl="1"/>
            <a:r>
              <a:rPr lang="ar-SA" b="1" baseline="0" dirty="0" smtClean="0">
                <a:latin typeface="Times New Roman"/>
                <a:cs typeface="Times New Roman"/>
              </a:rPr>
              <a:t> كتابة تقرير </a:t>
            </a:r>
            <a:r>
              <a:rPr lang="ar-SA" b="1" baseline="0" dirty="0" smtClean="0">
                <a:latin typeface="Times New Roman"/>
                <a:cs typeface="Times New Roman"/>
              </a:rPr>
              <a:t>التقويم الدوري للبرنامج</a:t>
            </a:r>
            <a:endParaRPr lang="en-US" b="1" baseline="0" dirty="0" smtClean="0">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109184" y="1676400"/>
            <a:ext cx="8915400" cy="3416320"/>
          </a:xfrm>
          <a:prstGeom prst="rect">
            <a:avLst/>
          </a:prstGeom>
          <a:solidFill>
            <a:srgbClr val="203856"/>
          </a:solidFill>
        </p:spPr>
        <p:txBody>
          <a:bodyPr wrap="square" rtlCol="1">
            <a:spAutoFit/>
          </a:bodyPr>
          <a:lstStyle/>
          <a:p>
            <a:pPr lvl="1">
              <a:lnSpc>
                <a:spcPct val="150000"/>
              </a:lnSpc>
            </a:pPr>
            <a:r>
              <a:rPr lang="ar-YE" sz="3600" b="1" u="sng" dirty="0">
                <a:solidFill>
                  <a:srgbClr val="FFFF99"/>
                </a:solidFill>
                <a:cs typeface="+mj-cs"/>
              </a:rPr>
              <a:t>تقويم المعايير الأكاديمية:</a:t>
            </a:r>
            <a:endParaRPr lang="en-US" sz="3600" b="1" dirty="0">
              <a:solidFill>
                <a:srgbClr val="FFFF99"/>
              </a:solidFill>
              <a:cs typeface="+mj-cs"/>
            </a:endParaRPr>
          </a:p>
          <a:p>
            <a:pPr>
              <a:lnSpc>
                <a:spcPct val="150000"/>
              </a:lnSpc>
            </a:pPr>
            <a:r>
              <a:rPr lang="ar-YE" sz="3600" b="1" u="sng" dirty="0" smtClean="0">
                <a:solidFill>
                  <a:srgbClr val="FFFF99"/>
                </a:solidFill>
                <a:cs typeface="+mj-cs"/>
              </a:rPr>
              <a:t>تقويم </a:t>
            </a:r>
            <a:r>
              <a:rPr lang="ar-YE" sz="3600" b="1" u="sng" dirty="0">
                <a:solidFill>
                  <a:srgbClr val="FFFF99"/>
                </a:solidFill>
                <a:cs typeface="+mj-cs"/>
              </a:rPr>
              <a:t>مخرجات التعلم:</a:t>
            </a:r>
            <a:endParaRPr lang="en-US" sz="3600" b="1" dirty="0">
              <a:solidFill>
                <a:srgbClr val="FFFF99"/>
              </a:solidFill>
              <a:cs typeface="+mj-cs"/>
            </a:endParaRPr>
          </a:p>
          <a:p>
            <a:pPr lvl="0">
              <a:lnSpc>
                <a:spcPct val="150000"/>
              </a:lnSpc>
            </a:pPr>
            <a:r>
              <a:rPr lang="ar-YE" sz="3600" b="1" dirty="0">
                <a:solidFill>
                  <a:srgbClr val="FFFF99"/>
                </a:solidFill>
                <a:cs typeface="+mj-cs"/>
              </a:rPr>
              <a:t>تقييم كل عنصر من عناصر مخرجات التعلم التي تم تجميع المعلومات </a:t>
            </a:r>
            <a:r>
              <a:rPr lang="ar-YE" sz="3600" b="1" dirty="0" smtClean="0">
                <a:solidFill>
                  <a:srgbClr val="FFFF99"/>
                </a:solidFill>
                <a:cs typeface="+mj-cs"/>
              </a:rPr>
              <a:t>عنها</a:t>
            </a:r>
            <a:r>
              <a:rPr lang="ar-SA" sz="3600" b="1" dirty="0" smtClean="0">
                <a:solidFill>
                  <a:srgbClr val="FFFF99"/>
                </a:solidFill>
                <a:cs typeface="+mj-cs"/>
              </a:rPr>
              <a:t> </a:t>
            </a:r>
            <a:r>
              <a:rPr lang="ar-SA" sz="3600" b="1" dirty="0" smtClean="0">
                <a:solidFill>
                  <a:srgbClr val="FFFF99"/>
                </a:solidFill>
                <a:cs typeface="+mj-cs"/>
              </a:rPr>
              <a:t>وفقا للمؤشرات</a:t>
            </a:r>
            <a:endParaRPr lang="en-US" sz="3600" b="1" dirty="0">
              <a:solidFill>
                <a:srgbClr val="FFFF99"/>
              </a:solidFill>
              <a:cs typeface="+mj-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nvGraphicFramePr>
        <p:xfrm>
          <a:off x="103459" y="228599"/>
          <a:ext cx="8847197" cy="6642910"/>
        </p:xfrm>
        <a:graphic>
          <a:graphicData uri="http://schemas.openxmlformats.org/drawingml/2006/table">
            <a:tbl>
              <a:tblPr rtl="1" firstRow="1" bandRow="1">
                <a:tableStyleId>{5C22544A-7EE6-4342-B048-85BDC9FD1C3A}</a:tableStyleId>
              </a:tblPr>
              <a:tblGrid>
                <a:gridCol w="4014716"/>
                <a:gridCol w="1456272"/>
                <a:gridCol w="1051560"/>
                <a:gridCol w="1133332"/>
                <a:gridCol w="1191317"/>
              </a:tblGrid>
              <a:tr h="613890">
                <a:tc rowSpan="3">
                  <a:txBody>
                    <a:bodyPr/>
                    <a:lstStyle/>
                    <a:p>
                      <a:pPr marL="228600" marR="0" indent="0" algn="ctr" defTabSz="914400" rtl="1" eaLnBrk="1" fontAlgn="auto" latinLnBrk="0" hangingPunct="1">
                        <a:lnSpc>
                          <a:spcPct val="115000"/>
                        </a:lnSpc>
                        <a:spcBef>
                          <a:spcPts val="0"/>
                        </a:spcBef>
                        <a:spcAft>
                          <a:spcPts val="0"/>
                        </a:spcAft>
                        <a:buClrTx/>
                        <a:buSzTx/>
                        <a:buFontTx/>
                        <a:buNone/>
                        <a:tabLst/>
                        <a:defRPr/>
                      </a:pPr>
                      <a:r>
                        <a:rPr lang="ar-YE" sz="3200" b="1" kern="1200" dirty="0" smtClean="0">
                          <a:solidFill>
                            <a:srgbClr val="FFFF00"/>
                          </a:solidFill>
                          <a:latin typeface="Times New Roman"/>
                          <a:ea typeface="Calibri"/>
                          <a:cs typeface="+mj-cs"/>
                        </a:rPr>
                        <a:t>العناصر / البنود</a:t>
                      </a:r>
                      <a:endParaRPr lang="en-US" sz="3200" b="1" kern="1200" dirty="0" smtClean="0">
                        <a:solidFill>
                          <a:srgbClr val="FFFF00"/>
                        </a:solidFill>
                        <a:latin typeface="Arial"/>
                        <a:ea typeface="Calibri"/>
                        <a:cs typeface="+mj-cs"/>
                      </a:endParaRPr>
                    </a:p>
                  </a:txBody>
                  <a:tcPr marL="68580" marR="68580" marT="0" marB="0" anchor="ctr"/>
                </a:tc>
                <a:tc>
                  <a:txBody>
                    <a:bodyPr/>
                    <a:lstStyle/>
                    <a:p>
                      <a:pPr algn="ctr" rtl="1">
                        <a:lnSpc>
                          <a:spcPct val="115000"/>
                        </a:lnSpc>
                        <a:spcAft>
                          <a:spcPts val="0"/>
                        </a:spcAft>
                      </a:pPr>
                      <a:r>
                        <a:rPr lang="ar-YE" sz="3200" dirty="0" smtClean="0">
                          <a:solidFill>
                            <a:srgbClr val="FFFF00"/>
                          </a:solidFill>
                          <a:latin typeface="Times New Roman"/>
                          <a:ea typeface="Calibri"/>
                          <a:cs typeface="AL-Mohanad Bold"/>
                        </a:rPr>
                        <a:t>التقييم</a:t>
                      </a:r>
                      <a:endParaRPr lang="en-US" sz="3200" dirty="0">
                        <a:solidFill>
                          <a:srgbClr val="FFFF00"/>
                        </a:solidFill>
                        <a:latin typeface="Arial"/>
                        <a:ea typeface="Calibri"/>
                      </a:endParaRPr>
                    </a:p>
                  </a:txBody>
                  <a:tcPr marL="68580" marR="68580" marT="0" marB="0" anchor="ctr"/>
                </a:tc>
                <a:tc rowSpan="2" gridSpan="3">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ar-YE" sz="3200" dirty="0" smtClean="0">
                          <a:solidFill>
                            <a:srgbClr val="FFFF00"/>
                          </a:solidFill>
                          <a:latin typeface="Times New Roman"/>
                          <a:ea typeface="Calibri"/>
                          <a:cs typeface="+mj-cs"/>
                        </a:rPr>
                        <a:t>إصدار الحكم</a:t>
                      </a:r>
                      <a:endParaRPr lang="en-US" sz="3200" dirty="0" smtClean="0">
                        <a:solidFill>
                          <a:srgbClr val="FFFF00"/>
                        </a:solidFill>
                        <a:latin typeface="Arial"/>
                        <a:ea typeface="Calibri"/>
                        <a:cs typeface="+mj-cs"/>
                      </a:endParaRPr>
                    </a:p>
                  </a:txBody>
                  <a:tcPr marL="68580" marR="68580" marT="0" marB="0" anchor="ctr">
                    <a:solidFill>
                      <a:srgbClr val="002060"/>
                    </a:solidFill>
                  </a:tcPr>
                </a:tc>
                <a:tc rowSpan="2" hMerge="1">
                  <a:txBody>
                    <a:bodyPr/>
                    <a:lstStyle/>
                    <a:p>
                      <a:pPr algn="ctr" rtl="1">
                        <a:lnSpc>
                          <a:spcPct val="115000"/>
                        </a:lnSpc>
                        <a:spcAft>
                          <a:spcPts val="0"/>
                        </a:spcAft>
                      </a:pPr>
                      <a:endParaRPr lang="en-US" sz="3200" dirty="0">
                        <a:latin typeface="Arial"/>
                        <a:ea typeface="Calibri"/>
                      </a:endParaRPr>
                    </a:p>
                  </a:txBody>
                  <a:tcPr marL="68580" marR="68580" marT="0" marB="0" anchor="ctr"/>
                </a:tc>
                <a:tc rowSpan="2" hMerge="1">
                  <a:txBody>
                    <a:bodyPr/>
                    <a:lstStyle/>
                    <a:p>
                      <a:pPr algn="ctr" rtl="1">
                        <a:lnSpc>
                          <a:spcPct val="115000"/>
                        </a:lnSpc>
                        <a:spcAft>
                          <a:spcPts val="0"/>
                        </a:spcAft>
                      </a:pPr>
                      <a:endParaRPr lang="en-US" sz="3200" dirty="0">
                        <a:latin typeface="Arial"/>
                        <a:ea typeface="Calibri"/>
                      </a:endParaRPr>
                    </a:p>
                  </a:txBody>
                  <a:tcPr marL="68580" marR="68580" marT="0" marB="0" anchor="ctr"/>
                </a:tc>
              </a:tr>
              <a:tr h="220200">
                <a:tc vMerge="1">
                  <a:txBody>
                    <a:bodyPr/>
                    <a:lstStyle/>
                    <a:p>
                      <a:pPr rtl="1"/>
                      <a:endParaRPr lang="ar-SA"/>
                    </a:p>
                  </a:txBody>
                  <a:tcPr/>
                </a:tc>
                <a:tc rowSpan="2">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ar-YE" sz="2400" b="1" kern="1200" dirty="0" smtClean="0">
                          <a:solidFill>
                            <a:schemeClr val="bg1"/>
                          </a:solidFill>
                          <a:latin typeface="Times New Roman"/>
                          <a:ea typeface="Calibri"/>
                          <a:cs typeface="+mj-cs"/>
                        </a:rPr>
                        <a:t>وصف الواقع الحالي</a:t>
                      </a:r>
                      <a:endParaRPr lang="en-US" sz="2400" b="1" kern="1200" dirty="0" smtClean="0">
                        <a:solidFill>
                          <a:schemeClr val="bg1"/>
                        </a:solidFill>
                        <a:latin typeface="Arial"/>
                        <a:ea typeface="Calibri"/>
                        <a:cs typeface="+mj-cs"/>
                      </a:endParaRPr>
                    </a:p>
                  </a:txBody>
                  <a:tcPr marL="68580" marR="68580" marT="0" marB="0">
                    <a:solidFill>
                      <a:srgbClr val="203856"/>
                    </a:solidFill>
                  </a:tcPr>
                </a:tc>
                <a:tc gridSpan="3" vMerge="1">
                  <a:txBody>
                    <a:bodyPr/>
                    <a:lstStyle/>
                    <a:p>
                      <a:pPr rtl="1"/>
                      <a:endParaRPr lang="ar-SA"/>
                    </a:p>
                  </a:txBody>
                  <a:tcPr/>
                </a:tc>
                <a:tc hMerge="1" vMerge="1">
                  <a:txBody>
                    <a:bodyPr/>
                    <a:lstStyle/>
                    <a:p>
                      <a:pPr rtl="1"/>
                      <a:endParaRPr lang="ar-SA"/>
                    </a:p>
                  </a:txBody>
                  <a:tcPr/>
                </a:tc>
                <a:tc hMerge="1" vMerge="1">
                  <a:txBody>
                    <a:bodyPr/>
                    <a:lstStyle/>
                    <a:p>
                      <a:pPr rtl="1"/>
                      <a:endParaRPr lang="ar-SA"/>
                    </a:p>
                  </a:txBody>
                  <a:tcPr/>
                </a:tc>
              </a:tr>
              <a:tr h="834090">
                <a:tc vMerge="1">
                  <a:txBody>
                    <a:bodyPr/>
                    <a:lstStyle/>
                    <a:p>
                      <a:pPr rtl="1"/>
                      <a:endParaRPr lang="ar-SA"/>
                    </a:p>
                  </a:txBody>
                  <a:tcPr/>
                </a:tc>
                <a:tc vMerge="1">
                  <a:txBody>
                    <a:bodyPr/>
                    <a:lstStyle/>
                    <a:p>
                      <a:pPr rtl="1"/>
                      <a:endParaRPr lang="ar-SA"/>
                    </a:p>
                  </a:txBody>
                  <a:tcPr/>
                </a:tc>
                <a:tc>
                  <a:txBody>
                    <a:bodyPr/>
                    <a:lstStyle/>
                    <a:p>
                      <a:pPr algn="ctr" rtl="1">
                        <a:lnSpc>
                          <a:spcPct val="115000"/>
                        </a:lnSpc>
                        <a:spcAft>
                          <a:spcPts val="0"/>
                        </a:spcAft>
                      </a:pPr>
                      <a:r>
                        <a:rPr lang="ar-YE" sz="3200" dirty="0">
                          <a:solidFill>
                            <a:srgbClr val="FFFF00"/>
                          </a:solidFill>
                          <a:latin typeface="Times New Roman"/>
                          <a:ea typeface="Calibri"/>
                          <a:cs typeface="+mj-cs"/>
                        </a:rPr>
                        <a:t>جيد</a:t>
                      </a:r>
                      <a:endParaRPr lang="en-US" sz="3200" dirty="0">
                        <a:solidFill>
                          <a:srgbClr val="FFFF00"/>
                        </a:solidFill>
                        <a:latin typeface="Arial"/>
                        <a:ea typeface="Calibri"/>
                        <a:cs typeface="+mj-cs"/>
                      </a:endParaRPr>
                    </a:p>
                  </a:txBody>
                  <a:tcPr marL="68580" marR="68580" marT="0" marB="0" anchor="ctr">
                    <a:solidFill>
                      <a:srgbClr val="0070C0"/>
                    </a:solidFill>
                  </a:tcPr>
                </a:tc>
                <a:tc>
                  <a:txBody>
                    <a:bodyPr/>
                    <a:lstStyle/>
                    <a:p>
                      <a:pPr algn="ctr" rtl="1">
                        <a:lnSpc>
                          <a:spcPct val="115000"/>
                        </a:lnSpc>
                        <a:spcAft>
                          <a:spcPts val="0"/>
                        </a:spcAft>
                      </a:pPr>
                      <a:r>
                        <a:rPr lang="ar-SA" sz="3200" dirty="0" smtClean="0">
                          <a:solidFill>
                            <a:srgbClr val="FFFF00"/>
                          </a:solidFill>
                          <a:latin typeface="Times New Roman"/>
                          <a:ea typeface="Calibri"/>
                          <a:cs typeface="+mj-cs"/>
                        </a:rPr>
                        <a:t>مرضٍ</a:t>
                      </a:r>
                      <a:endParaRPr lang="en-US" sz="3200" dirty="0">
                        <a:solidFill>
                          <a:srgbClr val="FFFF00"/>
                        </a:solidFill>
                        <a:latin typeface="Arial"/>
                        <a:ea typeface="Calibri"/>
                        <a:cs typeface="+mj-cs"/>
                      </a:endParaRPr>
                    </a:p>
                  </a:txBody>
                  <a:tcPr marL="68580" marR="68580" marT="0" marB="0" anchor="ctr">
                    <a:solidFill>
                      <a:srgbClr val="0070C0"/>
                    </a:solidFill>
                  </a:tcPr>
                </a:tc>
                <a:tc>
                  <a:txBody>
                    <a:bodyPr/>
                    <a:lstStyle/>
                    <a:p>
                      <a:pPr algn="ctr" rtl="1">
                        <a:lnSpc>
                          <a:spcPct val="115000"/>
                        </a:lnSpc>
                        <a:spcAft>
                          <a:spcPts val="0"/>
                        </a:spcAft>
                      </a:pPr>
                      <a:r>
                        <a:rPr lang="ar-SA" sz="3200" dirty="0" smtClean="0">
                          <a:solidFill>
                            <a:srgbClr val="FFFF00"/>
                          </a:solidFill>
                          <a:latin typeface="Times New Roman"/>
                          <a:ea typeface="Calibri"/>
                          <a:cs typeface="+mj-cs"/>
                        </a:rPr>
                        <a:t>غير مرضٍ</a:t>
                      </a:r>
                      <a:endParaRPr lang="en-US" sz="3200" dirty="0">
                        <a:solidFill>
                          <a:srgbClr val="FFFF00"/>
                        </a:solidFill>
                        <a:latin typeface="Arial"/>
                        <a:ea typeface="Calibri"/>
                        <a:cs typeface="+mj-cs"/>
                      </a:endParaRPr>
                    </a:p>
                  </a:txBody>
                  <a:tcPr marL="68580" marR="68580" marT="0" marB="0" anchor="ctr">
                    <a:solidFill>
                      <a:srgbClr val="0070C0"/>
                    </a:solidFill>
                  </a:tcPr>
                </a:tc>
              </a:tr>
              <a:tr h="907072">
                <a:tc rowSpan="2">
                  <a:txBody>
                    <a:bodyPr/>
                    <a:lstStyle/>
                    <a:p>
                      <a:pPr algn="ctr" rtl="1">
                        <a:lnSpc>
                          <a:spcPct val="115000"/>
                        </a:lnSpc>
                        <a:spcAft>
                          <a:spcPts val="0"/>
                        </a:spcAft>
                      </a:pPr>
                      <a:r>
                        <a:rPr lang="ar-YE" sz="3200" b="1" dirty="0">
                          <a:solidFill>
                            <a:srgbClr val="FFFF00"/>
                          </a:solidFill>
                          <a:latin typeface="Times New Roman"/>
                          <a:ea typeface="Calibri"/>
                          <a:cs typeface="+mj-cs"/>
                        </a:rPr>
                        <a:t>ارتباط مخرجات التعلم المقصودة بالأهداف العامة للبرنامج وتعمل على تحقيقها</a:t>
                      </a:r>
                      <a:endParaRPr lang="en-US" sz="3200" b="1" dirty="0">
                        <a:solidFill>
                          <a:srgbClr val="FFFF00"/>
                        </a:solidFill>
                        <a:latin typeface="Arial"/>
                        <a:ea typeface="Calibri"/>
                        <a:cs typeface="+mj-cs"/>
                      </a:endParaRPr>
                    </a:p>
                  </a:txBody>
                  <a:tcPr marL="68580" marR="68580" marT="0" marB="0">
                    <a:solidFill>
                      <a:schemeClr val="accent1">
                        <a:lumMod val="75000"/>
                      </a:schemeClr>
                    </a:solidFill>
                  </a:tcP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endParaRPr lang="en-US" sz="2400" b="1" kern="1200" dirty="0" smtClean="0">
                        <a:solidFill>
                          <a:schemeClr val="bg1"/>
                        </a:solidFill>
                        <a:latin typeface="Arial"/>
                        <a:ea typeface="Calibri"/>
                        <a:cs typeface="+mj-cs"/>
                      </a:endParaRPr>
                    </a:p>
                  </a:txBody>
                  <a:tcPr marL="68580" marR="68580" marT="0" marB="0" anchor="ctr">
                    <a:solidFill>
                      <a:schemeClr val="accent1">
                        <a:lumMod val="75000"/>
                      </a:schemeClr>
                    </a:solidFill>
                  </a:tcPr>
                </a:tc>
                <a:tc>
                  <a:txBody>
                    <a:bodyPr/>
                    <a:lstStyle/>
                    <a:p>
                      <a:pPr algn="ctr"/>
                      <a:r>
                        <a:rPr lang="ar-SA" sz="4800" dirty="0" smtClean="0">
                          <a:solidFill>
                            <a:srgbClr val="FFFF00"/>
                          </a:solidFill>
                        </a:rPr>
                        <a:t>3</a:t>
                      </a:r>
                      <a:endParaRPr lang="ar-SA" sz="4800" dirty="0">
                        <a:solidFill>
                          <a:srgbClr val="FFFF00"/>
                        </a:solidFill>
                      </a:endParaRPr>
                    </a:p>
                  </a:txBody>
                  <a:tcPr marL="68580" marR="68580" marT="0" marB="0" anchor="ctr">
                    <a:solidFill>
                      <a:schemeClr val="accent1">
                        <a:lumMod val="75000"/>
                      </a:schemeClr>
                    </a:solidFill>
                  </a:tcPr>
                </a:tc>
                <a:tc>
                  <a:txBody>
                    <a:bodyPr/>
                    <a:lstStyle/>
                    <a:p>
                      <a:pPr algn="ctr"/>
                      <a:r>
                        <a:rPr lang="ar-SA" sz="4800" dirty="0" smtClean="0">
                          <a:solidFill>
                            <a:srgbClr val="FFFF00"/>
                          </a:solidFill>
                        </a:rPr>
                        <a:t>2</a:t>
                      </a:r>
                      <a:endParaRPr lang="ar-SA" sz="4800" dirty="0">
                        <a:solidFill>
                          <a:srgbClr val="FFFF00"/>
                        </a:solidFill>
                      </a:endParaRPr>
                    </a:p>
                  </a:txBody>
                  <a:tcPr marL="68580" marR="68580" marT="0" marB="0" anchor="ctr">
                    <a:solidFill>
                      <a:schemeClr val="accent1">
                        <a:lumMod val="75000"/>
                      </a:schemeClr>
                    </a:solidFill>
                  </a:tcPr>
                </a:tc>
                <a:tc>
                  <a:txBody>
                    <a:bodyPr/>
                    <a:lstStyle/>
                    <a:p>
                      <a:pPr algn="ctr"/>
                      <a:r>
                        <a:rPr lang="ar-SA" sz="4800" dirty="0" smtClean="0">
                          <a:solidFill>
                            <a:srgbClr val="FFFF00"/>
                          </a:solidFill>
                        </a:rPr>
                        <a:t>1</a:t>
                      </a:r>
                      <a:endParaRPr lang="ar-SA" sz="4800" dirty="0">
                        <a:solidFill>
                          <a:srgbClr val="FFFF00"/>
                        </a:solidFill>
                      </a:endParaRPr>
                    </a:p>
                  </a:txBody>
                  <a:tcPr marL="68580" marR="68580" marT="0" marB="0" anchor="ctr">
                    <a:solidFill>
                      <a:schemeClr val="accent1">
                        <a:lumMod val="75000"/>
                      </a:schemeClr>
                    </a:solidFill>
                  </a:tcPr>
                </a:tc>
              </a:tr>
              <a:tr h="1104334">
                <a:tc vMerge="1">
                  <a:txBody>
                    <a:bodyPr/>
                    <a:lstStyle/>
                    <a:p>
                      <a:pPr algn="ctr" rtl="1">
                        <a:lnSpc>
                          <a:spcPct val="115000"/>
                        </a:lnSpc>
                        <a:spcAft>
                          <a:spcPts val="0"/>
                        </a:spcAft>
                      </a:pPr>
                      <a:endParaRPr lang="en-US" sz="3200" b="1" dirty="0">
                        <a:latin typeface="Arial"/>
                        <a:ea typeface="Calibri"/>
                        <a:cs typeface="+mj-cs"/>
                      </a:endParaRPr>
                    </a:p>
                  </a:txBody>
                  <a:tcPr marL="68580" marR="68580" marT="0" marB="0" anchor="ctr"/>
                </a:tc>
                <a:tc>
                  <a:txBody>
                    <a:bodyPr/>
                    <a:lstStyle/>
                    <a:p>
                      <a:pPr algn="ctr" rtl="1">
                        <a:lnSpc>
                          <a:spcPct val="115000"/>
                        </a:lnSpc>
                        <a:spcAft>
                          <a:spcPts val="0"/>
                        </a:spcAft>
                      </a:pPr>
                      <a:endParaRPr lang="en-US" sz="3200" b="1" dirty="0">
                        <a:solidFill>
                          <a:srgbClr val="FFFF00"/>
                        </a:solidFill>
                        <a:latin typeface="Arial"/>
                        <a:ea typeface="Calibri"/>
                        <a:cs typeface="+mj-cs"/>
                      </a:endParaRPr>
                    </a:p>
                  </a:txBody>
                  <a:tcPr marL="68580" marR="68580" marT="0" marB="0" anchor="ctr">
                    <a:solidFill>
                      <a:schemeClr val="accent1">
                        <a:lumMod val="75000"/>
                      </a:schemeClr>
                    </a:solidFill>
                  </a:tcPr>
                </a:tc>
                <a:tc>
                  <a:txBody>
                    <a:bodyPr/>
                    <a:lstStyle/>
                    <a:p>
                      <a:pPr algn="just" rtl="1">
                        <a:lnSpc>
                          <a:spcPct val="115000"/>
                        </a:lnSpc>
                        <a:spcAft>
                          <a:spcPts val="0"/>
                        </a:spcAft>
                      </a:pPr>
                      <a:endParaRPr lang="ar-YE" sz="3200" dirty="0">
                        <a:solidFill>
                          <a:srgbClr val="FFFF00"/>
                        </a:solidFill>
                        <a:latin typeface="Times New Roman"/>
                        <a:ea typeface="Calibri"/>
                        <a:cs typeface="AL-Mohanad Bold"/>
                      </a:endParaRPr>
                    </a:p>
                  </a:txBody>
                  <a:tcPr marL="68580" marR="68580" marT="0" marB="0">
                    <a:solidFill>
                      <a:schemeClr val="accent1">
                        <a:lumMod val="75000"/>
                      </a:schemeClr>
                    </a:solidFill>
                  </a:tcPr>
                </a:tc>
                <a:tc>
                  <a:txBody>
                    <a:bodyPr/>
                    <a:lstStyle/>
                    <a:p>
                      <a:pPr algn="just" rtl="1">
                        <a:lnSpc>
                          <a:spcPct val="115000"/>
                        </a:lnSpc>
                        <a:spcAft>
                          <a:spcPts val="0"/>
                        </a:spcAft>
                      </a:pPr>
                      <a:endParaRPr lang="ar-YE" sz="3200" dirty="0">
                        <a:solidFill>
                          <a:srgbClr val="FFFF00"/>
                        </a:solidFill>
                        <a:latin typeface="Times New Roman"/>
                        <a:ea typeface="Calibri"/>
                        <a:cs typeface="AL-Mohanad Bold"/>
                      </a:endParaRPr>
                    </a:p>
                  </a:txBody>
                  <a:tcPr marL="68580" marR="68580" marT="0" marB="0">
                    <a:solidFill>
                      <a:schemeClr val="accent1">
                        <a:lumMod val="75000"/>
                      </a:schemeClr>
                    </a:solidFill>
                  </a:tcPr>
                </a:tc>
                <a:tc>
                  <a:txBody>
                    <a:bodyPr/>
                    <a:lstStyle/>
                    <a:p>
                      <a:pPr algn="just" rtl="1">
                        <a:lnSpc>
                          <a:spcPct val="115000"/>
                        </a:lnSpc>
                        <a:spcAft>
                          <a:spcPts val="0"/>
                        </a:spcAft>
                      </a:pPr>
                      <a:endParaRPr lang="ar-YE" sz="3200" dirty="0">
                        <a:solidFill>
                          <a:srgbClr val="FFFF00"/>
                        </a:solidFill>
                        <a:latin typeface="Times New Roman"/>
                        <a:ea typeface="Calibri"/>
                        <a:cs typeface="AL-Mohanad Bold"/>
                      </a:endParaRPr>
                    </a:p>
                  </a:txBody>
                  <a:tcPr marL="68580" marR="68580" marT="0" marB="0">
                    <a:solidFill>
                      <a:schemeClr val="accent1">
                        <a:lumMod val="75000"/>
                      </a:schemeClr>
                    </a:solidFill>
                  </a:tcPr>
                </a:tc>
              </a:tr>
              <a:tr h="1814144">
                <a:tc>
                  <a:txBody>
                    <a:bodyPr/>
                    <a:lstStyle/>
                    <a:p>
                      <a:pPr algn="ctr" rtl="1">
                        <a:lnSpc>
                          <a:spcPct val="115000"/>
                        </a:lnSpc>
                        <a:spcAft>
                          <a:spcPts val="0"/>
                        </a:spcAft>
                      </a:pPr>
                      <a:r>
                        <a:rPr lang="ar-YE" sz="3200" b="1" dirty="0">
                          <a:solidFill>
                            <a:srgbClr val="FFFF00"/>
                          </a:solidFill>
                          <a:latin typeface="Times New Roman"/>
                          <a:ea typeface="Calibri"/>
                          <a:cs typeface="+mj-cs"/>
                        </a:rPr>
                        <a:t>ارتباط مخرجات التعلم بالمرجعيات الخارجية</a:t>
                      </a:r>
                      <a:endParaRPr lang="en-US" sz="3200" b="1" dirty="0">
                        <a:solidFill>
                          <a:srgbClr val="FFFF00"/>
                        </a:solidFill>
                        <a:latin typeface="Arial"/>
                        <a:ea typeface="Calibri"/>
                        <a:cs typeface="+mj-cs"/>
                      </a:endParaRPr>
                    </a:p>
                  </a:txBody>
                  <a:tcPr marL="68580" marR="68580" marT="0" marB="0" anchor="ctr">
                    <a:solidFill>
                      <a:schemeClr val="accent1">
                        <a:lumMod val="75000"/>
                      </a:schemeClr>
                    </a:solidFill>
                  </a:tcPr>
                </a:tc>
                <a:tc>
                  <a:txBody>
                    <a:bodyPr/>
                    <a:lstStyle/>
                    <a:p>
                      <a:pPr algn="ctr" rtl="1">
                        <a:lnSpc>
                          <a:spcPct val="115000"/>
                        </a:lnSpc>
                        <a:spcAft>
                          <a:spcPts val="0"/>
                        </a:spcAft>
                      </a:pPr>
                      <a:endParaRPr lang="ar-YE" sz="1400" b="1" dirty="0">
                        <a:solidFill>
                          <a:srgbClr val="FFFF00"/>
                        </a:solidFill>
                        <a:latin typeface="Times New Roman"/>
                        <a:ea typeface="Calibri"/>
                        <a:cs typeface="+mj-cs"/>
                      </a:endParaRPr>
                    </a:p>
                  </a:txBody>
                  <a:tcPr marL="68580" marR="68580" marT="0" marB="0" anchor="ctr">
                    <a:solidFill>
                      <a:schemeClr val="accent1">
                        <a:lumMod val="75000"/>
                      </a:schemeClr>
                    </a:solidFill>
                  </a:tcPr>
                </a:tc>
                <a:tc>
                  <a:txBody>
                    <a:bodyPr/>
                    <a:lstStyle/>
                    <a:p>
                      <a:pPr algn="just" rtl="1">
                        <a:lnSpc>
                          <a:spcPct val="115000"/>
                        </a:lnSpc>
                        <a:spcAft>
                          <a:spcPts val="0"/>
                        </a:spcAft>
                      </a:pPr>
                      <a:endParaRPr lang="ar-YE" sz="1600" dirty="0">
                        <a:solidFill>
                          <a:srgbClr val="FFFF00"/>
                        </a:solidFill>
                        <a:latin typeface="Times New Roman"/>
                        <a:ea typeface="Calibri"/>
                        <a:cs typeface="AL-Mohanad Bold"/>
                      </a:endParaRPr>
                    </a:p>
                  </a:txBody>
                  <a:tcPr marL="68580" marR="68580" marT="0" marB="0">
                    <a:solidFill>
                      <a:schemeClr val="accent1">
                        <a:lumMod val="75000"/>
                      </a:schemeClr>
                    </a:solidFill>
                  </a:tcPr>
                </a:tc>
                <a:tc>
                  <a:txBody>
                    <a:bodyPr/>
                    <a:lstStyle/>
                    <a:p>
                      <a:pPr algn="just" rtl="1">
                        <a:lnSpc>
                          <a:spcPct val="115000"/>
                        </a:lnSpc>
                        <a:spcAft>
                          <a:spcPts val="0"/>
                        </a:spcAft>
                      </a:pPr>
                      <a:endParaRPr lang="ar-YE" sz="1600" dirty="0">
                        <a:solidFill>
                          <a:srgbClr val="FFFF00"/>
                        </a:solidFill>
                        <a:latin typeface="Times New Roman"/>
                        <a:ea typeface="Calibri"/>
                        <a:cs typeface="AL-Mohanad Bold"/>
                      </a:endParaRPr>
                    </a:p>
                  </a:txBody>
                  <a:tcPr marL="68580" marR="68580" marT="0" marB="0">
                    <a:solidFill>
                      <a:schemeClr val="accent1">
                        <a:lumMod val="75000"/>
                      </a:schemeClr>
                    </a:solidFill>
                  </a:tcPr>
                </a:tc>
                <a:tc>
                  <a:txBody>
                    <a:bodyPr/>
                    <a:lstStyle/>
                    <a:p>
                      <a:pPr algn="just" rtl="1">
                        <a:lnSpc>
                          <a:spcPct val="115000"/>
                        </a:lnSpc>
                        <a:spcAft>
                          <a:spcPts val="0"/>
                        </a:spcAft>
                      </a:pPr>
                      <a:endParaRPr lang="ar-YE" sz="1600">
                        <a:solidFill>
                          <a:srgbClr val="FFFF00"/>
                        </a:solidFill>
                        <a:latin typeface="Times New Roman"/>
                        <a:ea typeface="Calibri"/>
                        <a:cs typeface="AL-Mohanad Bold"/>
                      </a:endParaRPr>
                    </a:p>
                  </a:txBody>
                  <a:tcPr marL="68580" marR="68580" marT="0" marB="0">
                    <a:solidFill>
                      <a:schemeClr val="accent1">
                        <a:lumMod val="75000"/>
                      </a:schemeClr>
                    </a:solidFill>
                  </a:tcPr>
                </a:tc>
              </a:tr>
              <a:tr h="907072">
                <a:tc>
                  <a:txBody>
                    <a:bodyPr/>
                    <a:lstStyle/>
                    <a:p>
                      <a:pPr algn="ctr" rtl="1">
                        <a:lnSpc>
                          <a:spcPct val="115000"/>
                        </a:lnSpc>
                        <a:spcAft>
                          <a:spcPts val="0"/>
                        </a:spcAft>
                      </a:pPr>
                      <a:r>
                        <a:rPr lang="ar-YE" sz="3200" b="1" dirty="0">
                          <a:solidFill>
                            <a:srgbClr val="FFFF00"/>
                          </a:solidFill>
                          <a:latin typeface="Times New Roman"/>
                          <a:ea typeface="Calibri"/>
                          <a:cs typeface="+mj-cs"/>
                        </a:rPr>
                        <a:t>الخ</a:t>
                      </a:r>
                      <a:endParaRPr lang="en-US" sz="3200" b="1" dirty="0">
                        <a:solidFill>
                          <a:srgbClr val="FFFF00"/>
                        </a:solidFill>
                        <a:latin typeface="Arial"/>
                        <a:ea typeface="Calibri"/>
                        <a:cs typeface="+mj-cs"/>
                      </a:endParaRPr>
                    </a:p>
                  </a:txBody>
                  <a:tcPr marL="68580" marR="68580" marT="0" marB="0" anchor="ctr">
                    <a:solidFill>
                      <a:schemeClr val="accent1">
                        <a:lumMod val="75000"/>
                      </a:schemeClr>
                    </a:solidFill>
                  </a:tcPr>
                </a:tc>
                <a:tc>
                  <a:txBody>
                    <a:bodyPr/>
                    <a:lstStyle/>
                    <a:p>
                      <a:pPr algn="ctr" rtl="1">
                        <a:lnSpc>
                          <a:spcPct val="115000"/>
                        </a:lnSpc>
                        <a:spcAft>
                          <a:spcPts val="0"/>
                        </a:spcAft>
                      </a:pPr>
                      <a:endParaRPr lang="ar-YE" sz="1400" dirty="0">
                        <a:solidFill>
                          <a:srgbClr val="FFFF00"/>
                        </a:solidFill>
                        <a:latin typeface="Times New Roman"/>
                        <a:ea typeface="Calibri"/>
                        <a:cs typeface="AL-Mohanad Bold"/>
                      </a:endParaRPr>
                    </a:p>
                  </a:txBody>
                  <a:tcPr marL="68580" marR="68580" marT="0" marB="0" anchor="ctr">
                    <a:solidFill>
                      <a:schemeClr val="accent1">
                        <a:lumMod val="75000"/>
                      </a:schemeClr>
                    </a:solidFill>
                  </a:tcPr>
                </a:tc>
                <a:tc>
                  <a:txBody>
                    <a:bodyPr/>
                    <a:lstStyle/>
                    <a:p>
                      <a:pPr algn="just" rtl="1">
                        <a:lnSpc>
                          <a:spcPct val="115000"/>
                        </a:lnSpc>
                        <a:spcAft>
                          <a:spcPts val="0"/>
                        </a:spcAft>
                      </a:pPr>
                      <a:endParaRPr lang="ar-YE" sz="1600" dirty="0">
                        <a:solidFill>
                          <a:srgbClr val="FFFF00"/>
                        </a:solidFill>
                        <a:latin typeface="Times New Roman"/>
                        <a:ea typeface="Calibri"/>
                        <a:cs typeface="AL-Mohanad Bold"/>
                      </a:endParaRPr>
                    </a:p>
                  </a:txBody>
                  <a:tcPr marL="68580" marR="68580" marT="0" marB="0">
                    <a:solidFill>
                      <a:schemeClr val="accent1">
                        <a:lumMod val="75000"/>
                      </a:schemeClr>
                    </a:solidFill>
                  </a:tcPr>
                </a:tc>
                <a:tc>
                  <a:txBody>
                    <a:bodyPr/>
                    <a:lstStyle/>
                    <a:p>
                      <a:pPr algn="just" rtl="1">
                        <a:lnSpc>
                          <a:spcPct val="115000"/>
                        </a:lnSpc>
                        <a:spcAft>
                          <a:spcPts val="0"/>
                        </a:spcAft>
                      </a:pPr>
                      <a:endParaRPr lang="ar-YE" sz="1600" dirty="0">
                        <a:solidFill>
                          <a:srgbClr val="FFFF00"/>
                        </a:solidFill>
                        <a:latin typeface="Times New Roman"/>
                        <a:ea typeface="Calibri"/>
                        <a:cs typeface="AL-Mohanad Bold"/>
                      </a:endParaRPr>
                    </a:p>
                  </a:txBody>
                  <a:tcPr marL="68580" marR="68580" marT="0" marB="0">
                    <a:solidFill>
                      <a:schemeClr val="accent1">
                        <a:lumMod val="75000"/>
                      </a:schemeClr>
                    </a:solidFill>
                  </a:tcPr>
                </a:tc>
                <a:tc>
                  <a:txBody>
                    <a:bodyPr/>
                    <a:lstStyle/>
                    <a:p>
                      <a:pPr algn="just" rtl="1">
                        <a:lnSpc>
                          <a:spcPct val="115000"/>
                        </a:lnSpc>
                        <a:spcAft>
                          <a:spcPts val="0"/>
                        </a:spcAft>
                      </a:pPr>
                      <a:endParaRPr lang="ar-YE" sz="1600" dirty="0">
                        <a:solidFill>
                          <a:srgbClr val="FFFF00"/>
                        </a:solidFill>
                        <a:latin typeface="Times New Roman"/>
                        <a:ea typeface="Calibri"/>
                        <a:cs typeface="AL-Mohanad Bold"/>
                      </a:endParaRPr>
                    </a:p>
                  </a:txBody>
                  <a:tcPr marL="68580" marR="68580" marT="0" marB="0">
                    <a:solidFill>
                      <a:schemeClr val="accent1">
                        <a:lumMod val="75000"/>
                      </a:schemeClr>
                    </a:solid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04800" y="457200"/>
            <a:ext cx="8839200" cy="369332"/>
          </a:xfrm>
          <a:prstGeom prst="rect">
            <a:avLst/>
          </a:prstGeom>
          <a:noFill/>
        </p:spPr>
        <p:txBody>
          <a:bodyPr wrap="square" rtlCol="1">
            <a:spAutoFit/>
          </a:bodyPr>
          <a:lstStyle/>
          <a:p>
            <a:endParaRPr lang="ar-SA" dirty="0"/>
          </a:p>
        </p:txBody>
      </p:sp>
      <p:sp>
        <p:nvSpPr>
          <p:cNvPr id="41986" name="Rectangle 2"/>
          <p:cNvSpPr>
            <a:spLocks noChangeArrowheads="1"/>
          </p:cNvSpPr>
          <p:nvPr/>
        </p:nvSpPr>
        <p:spPr bwMode="auto">
          <a:xfrm>
            <a:off x="381000" y="609600"/>
            <a:ext cx="8534400" cy="1077218"/>
          </a:xfrm>
          <a:prstGeom prst="rect">
            <a:avLst/>
          </a:prstGeom>
          <a:solidFill>
            <a:srgbClr val="203856"/>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pPr>
            <a:r>
              <a:rPr kumimoji="0" lang="ar-YE" sz="3200" b="1" i="0" u="none" strike="noStrike" cap="none" normalizeH="0" baseline="0" dirty="0" smtClean="0">
                <a:ln>
                  <a:noFill/>
                </a:ln>
                <a:solidFill>
                  <a:srgbClr val="FFFF00"/>
                </a:solidFill>
                <a:effectLst/>
                <a:latin typeface="Times New Roman" pitchFamily="18" charset="0"/>
                <a:ea typeface="Calibri" pitchFamily="34" charset="0"/>
                <a:cs typeface="+mj-cs"/>
              </a:rPr>
              <a:t>تحديد جوانب القوة والضعف، الفرص والتهديدات لمخرجات التعلم على النحو الآتي:</a:t>
            </a:r>
            <a:endParaRPr kumimoji="0" lang="ar-YE" sz="3600" b="1" i="0" u="none" strike="noStrike" cap="none" normalizeH="0" baseline="0" dirty="0" smtClean="0">
              <a:ln>
                <a:noFill/>
              </a:ln>
              <a:solidFill>
                <a:srgbClr val="FFFF00"/>
              </a:solidFill>
              <a:effectLst/>
              <a:latin typeface="Arial" pitchFamily="34" charset="0"/>
              <a:cs typeface="+mj-cs"/>
            </a:endParaRPr>
          </a:p>
        </p:txBody>
      </p:sp>
      <p:sp>
        <p:nvSpPr>
          <p:cNvPr id="5" name="مربع نص 4"/>
          <p:cNvSpPr txBox="1"/>
          <p:nvPr/>
        </p:nvSpPr>
        <p:spPr>
          <a:xfrm>
            <a:off x="0" y="1905000"/>
            <a:ext cx="9144000" cy="369332"/>
          </a:xfrm>
          <a:prstGeom prst="rect">
            <a:avLst/>
          </a:prstGeom>
          <a:noFill/>
        </p:spPr>
        <p:txBody>
          <a:bodyPr wrap="square" rtlCol="1">
            <a:spAutoFit/>
          </a:bodyPr>
          <a:lstStyle/>
          <a:p>
            <a:endParaRPr lang="ar-SA" dirty="0"/>
          </a:p>
        </p:txBody>
      </p:sp>
      <p:graphicFrame>
        <p:nvGraphicFramePr>
          <p:cNvPr id="6" name="جدول 5"/>
          <p:cNvGraphicFramePr>
            <a:graphicFrameLocks noGrp="1"/>
          </p:cNvGraphicFramePr>
          <p:nvPr/>
        </p:nvGraphicFramePr>
        <p:xfrm>
          <a:off x="130124" y="2133600"/>
          <a:ext cx="8915400" cy="2895600"/>
        </p:xfrm>
        <a:graphic>
          <a:graphicData uri="http://schemas.openxmlformats.org/drawingml/2006/table">
            <a:tbl>
              <a:tblPr rtl="1" firstRow="1" bandRow="1">
                <a:tableStyleId>{5C22544A-7EE6-4342-B048-85BDC9FD1C3A}</a:tableStyleId>
              </a:tblPr>
              <a:tblGrid>
                <a:gridCol w="2228850"/>
                <a:gridCol w="2365422"/>
                <a:gridCol w="2092278"/>
                <a:gridCol w="2228850"/>
              </a:tblGrid>
              <a:tr h="1424573">
                <a:tc>
                  <a:txBody>
                    <a:bodyPr/>
                    <a:lstStyle/>
                    <a:p>
                      <a:pPr algn="ctr" rtl="1">
                        <a:lnSpc>
                          <a:spcPct val="115000"/>
                        </a:lnSpc>
                        <a:spcBef>
                          <a:spcPts val="600"/>
                        </a:spcBef>
                        <a:spcAft>
                          <a:spcPts val="0"/>
                        </a:spcAft>
                      </a:pPr>
                      <a:r>
                        <a:rPr lang="ar-YE" sz="3600" dirty="0">
                          <a:solidFill>
                            <a:srgbClr val="FFFF00"/>
                          </a:solidFill>
                          <a:latin typeface="Times New Roman"/>
                          <a:ea typeface="Calibri"/>
                          <a:cs typeface="+mj-cs"/>
                        </a:rPr>
                        <a:t>جوانب القوة</a:t>
                      </a:r>
                      <a:endParaRPr lang="en-US" sz="3600" dirty="0">
                        <a:solidFill>
                          <a:srgbClr val="FFFF00"/>
                        </a:solidFill>
                        <a:latin typeface="Arial"/>
                        <a:ea typeface="Calibri"/>
                        <a:cs typeface="+mj-cs"/>
                      </a:endParaRPr>
                    </a:p>
                  </a:txBody>
                  <a:tcPr marL="68580" marR="68580" marT="0" marB="0" anchor="ctr"/>
                </a:tc>
                <a:tc>
                  <a:txBody>
                    <a:bodyPr/>
                    <a:lstStyle/>
                    <a:p>
                      <a:pPr algn="ctr" rtl="1">
                        <a:lnSpc>
                          <a:spcPct val="115000"/>
                        </a:lnSpc>
                        <a:spcBef>
                          <a:spcPts val="600"/>
                        </a:spcBef>
                        <a:spcAft>
                          <a:spcPts val="0"/>
                        </a:spcAft>
                      </a:pPr>
                      <a:r>
                        <a:rPr lang="ar-YE" sz="3600" dirty="0">
                          <a:solidFill>
                            <a:srgbClr val="FFFF00"/>
                          </a:solidFill>
                          <a:latin typeface="Times New Roman"/>
                          <a:ea typeface="Calibri"/>
                          <a:cs typeface="+mj-cs"/>
                        </a:rPr>
                        <a:t>جوانب الضعف</a:t>
                      </a:r>
                      <a:endParaRPr lang="en-US" sz="3600" dirty="0">
                        <a:solidFill>
                          <a:srgbClr val="FFFF00"/>
                        </a:solidFill>
                        <a:latin typeface="Arial"/>
                        <a:ea typeface="Calibri"/>
                        <a:cs typeface="+mj-cs"/>
                      </a:endParaRPr>
                    </a:p>
                  </a:txBody>
                  <a:tcPr marL="68580" marR="68580" marT="0" marB="0" anchor="ctr"/>
                </a:tc>
                <a:tc>
                  <a:txBody>
                    <a:bodyPr/>
                    <a:lstStyle/>
                    <a:p>
                      <a:pPr algn="ctr" rtl="1">
                        <a:lnSpc>
                          <a:spcPct val="115000"/>
                        </a:lnSpc>
                        <a:spcBef>
                          <a:spcPts val="600"/>
                        </a:spcBef>
                        <a:spcAft>
                          <a:spcPts val="0"/>
                        </a:spcAft>
                      </a:pPr>
                      <a:r>
                        <a:rPr lang="ar-YE" sz="3600" dirty="0">
                          <a:solidFill>
                            <a:srgbClr val="FFFF00"/>
                          </a:solidFill>
                          <a:latin typeface="Times New Roman"/>
                          <a:ea typeface="Calibri"/>
                          <a:cs typeface="+mj-cs"/>
                        </a:rPr>
                        <a:t>الفرص</a:t>
                      </a:r>
                      <a:endParaRPr lang="en-US" sz="3600" dirty="0">
                        <a:solidFill>
                          <a:srgbClr val="FFFF00"/>
                        </a:solidFill>
                        <a:latin typeface="Arial"/>
                        <a:ea typeface="Calibri"/>
                        <a:cs typeface="+mj-cs"/>
                      </a:endParaRPr>
                    </a:p>
                  </a:txBody>
                  <a:tcPr marL="68580" marR="68580" marT="0" marB="0" anchor="ctr"/>
                </a:tc>
                <a:tc>
                  <a:txBody>
                    <a:bodyPr/>
                    <a:lstStyle/>
                    <a:p>
                      <a:pPr algn="ctr" rtl="1">
                        <a:lnSpc>
                          <a:spcPct val="115000"/>
                        </a:lnSpc>
                        <a:spcBef>
                          <a:spcPts val="600"/>
                        </a:spcBef>
                        <a:spcAft>
                          <a:spcPts val="0"/>
                        </a:spcAft>
                      </a:pPr>
                      <a:r>
                        <a:rPr lang="ar-YE" sz="3600" dirty="0">
                          <a:solidFill>
                            <a:srgbClr val="FFFF00"/>
                          </a:solidFill>
                          <a:latin typeface="Times New Roman"/>
                          <a:ea typeface="Calibri"/>
                          <a:cs typeface="+mj-cs"/>
                        </a:rPr>
                        <a:t>التهديدات</a:t>
                      </a:r>
                      <a:endParaRPr lang="en-US" sz="3600" dirty="0">
                        <a:solidFill>
                          <a:srgbClr val="FFFF00"/>
                        </a:solidFill>
                        <a:latin typeface="Arial"/>
                        <a:ea typeface="Calibri"/>
                        <a:cs typeface="+mj-cs"/>
                      </a:endParaRPr>
                    </a:p>
                  </a:txBody>
                  <a:tcPr marL="68580" marR="68580" marT="0" marB="0" anchor="ctr"/>
                </a:tc>
              </a:tr>
              <a:tr h="1471027">
                <a:tc>
                  <a:txBody>
                    <a:bodyPr/>
                    <a:lstStyle/>
                    <a:p>
                      <a:pPr rtl="1"/>
                      <a:endParaRPr lang="ar-SA" sz="3200" dirty="0">
                        <a:cs typeface="+mj-cs"/>
                      </a:endParaRPr>
                    </a:p>
                  </a:txBody>
                  <a:tcPr/>
                </a:tc>
                <a:tc>
                  <a:txBody>
                    <a:bodyPr/>
                    <a:lstStyle/>
                    <a:p>
                      <a:pPr rtl="1"/>
                      <a:endParaRPr lang="ar-SA" sz="3200">
                        <a:cs typeface="+mj-cs"/>
                      </a:endParaRPr>
                    </a:p>
                  </a:txBody>
                  <a:tcPr/>
                </a:tc>
                <a:tc>
                  <a:txBody>
                    <a:bodyPr/>
                    <a:lstStyle/>
                    <a:p>
                      <a:pPr rtl="1"/>
                      <a:endParaRPr lang="ar-SA" sz="3200">
                        <a:cs typeface="+mj-cs"/>
                      </a:endParaRPr>
                    </a:p>
                  </a:txBody>
                  <a:tcPr/>
                </a:tc>
                <a:tc>
                  <a:txBody>
                    <a:bodyPr/>
                    <a:lstStyle/>
                    <a:p>
                      <a:pPr rtl="1"/>
                      <a:endParaRPr lang="ar-SA" sz="3200" dirty="0">
                        <a:cs typeface="+mj-cs"/>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diamond(in)">
                                      <p:cBhvr>
                                        <p:cTn id="7" dur="20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cs typeface="SKR HEAD1"/>
              </a:rPr>
              <a:t> </a:t>
            </a:r>
            <a:r>
              <a:rPr lang="ar-SA" b="1" baseline="0" dirty="0" smtClean="0">
                <a:latin typeface="Times New Roman"/>
                <a:cs typeface="Times New Roman"/>
              </a:rPr>
              <a:t>أهداف التقويم</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304800" y="1600200"/>
            <a:ext cx="8534400" cy="5029200"/>
          </a:xfrm>
        </p:spPr>
        <p:txBody>
          <a:bodyPr>
            <a:normAutofit/>
          </a:bodyPr>
          <a:lstStyle/>
          <a:p>
            <a:pPr marR="0" lvl="0" rtl="1">
              <a:lnSpc>
                <a:spcPct val="150000"/>
              </a:lnSpc>
            </a:pPr>
            <a:r>
              <a:rPr lang="ar-SA" b="1" baseline="0" dirty="0" smtClean="0">
                <a:latin typeface="Times New Roman"/>
                <a:cs typeface="Times New Roman"/>
              </a:rPr>
              <a:t>توفر الموارد التي تساعد في تحقيق جودة عالية للبرامج؛ والى أي مدى يتم استغلالها في تطوير النوعية الأكاديمية لهذه البرامج وضمان جودتها.</a:t>
            </a:r>
          </a:p>
          <a:p>
            <a:pPr marR="0" lvl="0" rtl="1">
              <a:lnSpc>
                <a:spcPct val="150000"/>
              </a:lnSpc>
            </a:pPr>
            <a:r>
              <a:rPr lang="ar-SA" b="1" baseline="0" dirty="0" smtClean="0">
                <a:latin typeface="Times New Roman"/>
                <a:cs typeface="Times New Roman"/>
              </a:rPr>
              <a:t>مدى كفاءة البرامج؛ من حيث توفر المصادر واستخدامها بكفاءة، (الكلفة المالية للبرامج).</a:t>
            </a:r>
          </a:p>
          <a:p>
            <a:pPr marR="0" lvl="0" rtl="1">
              <a:lnSpc>
                <a:spcPct val="150000"/>
              </a:lnSpc>
            </a:pPr>
            <a:r>
              <a:rPr lang="ar-SA" b="1" baseline="0" dirty="0" smtClean="0">
                <a:latin typeface="Times New Roman"/>
                <a:cs typeface="Times New Roman"/>
              </a:rPr>
              <a:t>جدوى البرامج واستمرارها</a:t>
            </a:r>
            <a:r>
              <a:rPr lang="en-US" b="1" baseline="0" dirty="0" smtClean="0">
                <a:latin typeface="Times New Roman"/>
                <a:cs typeface="Times New Roman"/>
              </a:rPr>
              <a:t>.</a:t>
            </a:r>
            <a:endParaRPr lang="ar-SA" b="1" baseline="0" dirty="0" smtClean="0">
              <a:latin typeface="Times New Roman"/>
              <a:cs typeface="Times New Roman"/>
            </a:endParaRP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latin typeface="Times New Roman"/>
                <a:cs typeface="Times New Roman"/>
              </a:rPr>
              <a:t>مبادئ التقويم الدوري للبرامج</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76200" y="1600200"/>
            <a:ext cx="8991600" cy="5257800"/>
          </a:xfrm>
        </p:spPr>
        <p:txBody>
          <a:bodyPr>
            <a:normAutofit/>
          </a:bodyPr>
          <a:lstStyle/>
          <a:p>
            <a:pPr marR="0" lvl="0" rtl="1">
              <a:lnSpc>
                <a:spcPct val="150000"/>
              </a:lnSpc>
            </a:pPr>
            <a:r>
              <a:rPr lang="ar-SA" sz="3600" b="1" baseline="0" dirty="0" smtClean="0">
                <a:cs typeface="+mj-cs"/>
              </a:rPr>
              <a:t>تنفيذ التقويم الدوري للبرامج كمصدر أساس ومهم لتجميع الأدلة عن قوة وفاعلية إدارة الجودة ومن أجل المراجعة النقدية للبرامج</a:t>
            </a:r>
            <a:r>
              <a:rPr lang="ar-SA" sz="3600" b="1" baseline="0" dirty="0" smtClean="0">
                <a:solidFill>
                  <a:srgbClr val="000000"/>
                </a:solidFill>
                <a:latin typeface="Times New Roman"/>
                <a:cs typeface="+mj-cs"/>
              </a:rPr>
              <a:t> </a:t>
            </a:r>
          </a:p>
          <a:p>
            <a:pPr marR="0" lvl="0" rtl="1">
              <a:lnSpc>
                <a:spcPct val="150000"/>
              </a:lnSpc>
            </a:pPr>
            <a:r>
              <a:rPr lang="ar-SA" sz="3600" b="1" baseline="0" dirty="0" smtClean="0">
                <a:cs typeface="+mj-cs"/>
              </a:rPr>
              <a:t>مراعاة الصدق، الشمول والشفافية في عملية التقويم الدوري للبرامج </a:t>
            </a:r>
            <a:r>
              <a:rPr lang="ar-SA" sz="3600" b="1" baseline="0" dirty="0" smtClean="0">
                <a:latin typeface="Times New Roman"/>
                <a:cs typeface="+mj-cs"/>
              </a:rPr>
              <a:t>وتعريف المسؤولين عن البرنامج  بمستوي أداؤهم فيه.</a:t>
            </a: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latin typeface="Times New Roman"/>
                <a:cs typeface="Times New Roman"/>
              </a:rPr>
              <a:t>مبادئ التقويم الدوري للبرامج</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ormAutofit/>
          </a:bodyPr>
          <a:lstStyle/>
          <a:p>
            <a:pPr marR="0" lvl="0" rtl="1">
              <a:lnSpc>
                <a:spcPct val="150000"/>
              </a:lnSpc>
            </a:pPr>
            <a:r>
              <a:rPr lang="ar-SA" b="1" baseline="0" dirty="0" smtClean="0">
                <a:cs typeface="+mj-cs"/>
              </a:rPr>
              <a:t>استناد عملية التقويم الدوري للبرامج إلى الأدلة التي قدمها التقويم السنوي والدوري السابق للبرنامج، التغذية الراجعة عن البرنامج من الطلبة، الخريجين، أرباب العمل، البيانات الإحصائية من القبول والتسجيل فضلا عن الوثائق الأخرى الداعمة لعملية التقويم.</a:t>
            </a: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dirty="0" smtClean="0">
                <a:latin typeface="Times New Roman"/>
                <a:cs typeface="Times New Roman"/>
              </a:rPr>
              <a:t>مبادئ التقويم الدوري للبرامج</a:t>
            </a:r>
            <a:endParaRPr lang="en-US" b="1" baseline="0" dirty="0" smtClean="0">
              <a:latin typeface="Times New Roman"/>
              <a:cs typeface="Times New Roman"/>
            </a:endParaRPr>
          </a:p>
        </p:txBody>
      </p:sp>
      <p:sp>
        <p:nvSpPr>
          <p:cNvPr id="3" name="عنصر نائب للنص 2"/>
          <p:cNvSpPr>
            <a:spLocks noGrp="1"/>
          </p:cNvSpPr>
          <p:nvPr>
            <p:ph type="body" idx="1"/>
          </p:nvPr>
        </p:nvSpPr>
        <p:spPr>
          <a:xfrm>
            <a:off x="0" y="1600200"/>
            <a:ext cx="9144000" cy="5257800"/>
          </a:xfrm>
        </p:spPr>
        <p:txBody>
          <a:bodyPr>
            <a:normAutofit/>
          </a:bodyPr>
          <a:lstStyle/>
          <a:p>
            <a:pPr marR="0" lvl="0" rtl="1">
              <a:lnSpc>
                <a:spcPct val="150000"/>
              </a:lnSpc>
            </a:pPr>
            <a:r>
              <a:rPr lang="ar-SA" b="1" baseline="0" dirty="0" smtClean="0">
                <a:latin typeface="Times New Roman"/>
                <a:cs typeface="+mj-cs"/>
              </a:rPr>
              <a:t>التعامل مع التقويم الدوري للبرامج كآلية فعالة لتقدير مواطن القوة والضعف والفرص والتهديدات التي يتعرض لها البرنامج، وخطوة أساسية ومهمة نحو التغيير والتطوير والتحسين. </a:t>
            </a:r>
          </a:p>
          <a:p>
            <a:pPr marR="0" lvl="0" rtl="1">
              <a:lnSpc>
                <a:spcPct val="150000"/>
              </a:lnSpc>
            </a:pPr>
            <a:r>
              <a:rPr lang="ar-SA" b="1" baseline="0" dirty="0" smtClean="0">
                <a:latin typeface="Times New Roman"/>
                <a:cs typeface="+mj-cs"/>
              </a:rPr>
              <a:t>استخدام نتائج التقويم لإعداد الخطة المستقبلية لتطوير البرنامج واتخاذ الإجراءات العلاجية بشأن المشكلات التي صاحبت تطبيقه.</a:t>
            </a:r>
          </a:p>
          <a:p>
            <a:pPr marR="0" lvl="0" rtl="1">
              <a:lnSpc>
                <a:spcPct val="150000"/>
              </a:lnSpc>
            </a:pPr>
            <a:r>
              <a:rPr lang="ar-SA" b="1" baseline="0" dirty="0" smtClean="0">
                <a:latin typeface="Times New Roman"/>
                <a:cs typeface="+mj-cs"/>
              </a:rPr>
              <a:t>نشر نتائج التقويم بالوسائل المناسبة.</a:t>
            </a:r>
            <a:endParaRPr lang="en-US" b="1" baseline="0" dirty="0" smtClean="0">
              <a:latin typeface="Times New Roman"/>
              <a:cs typeface="+mj-cs"/>
            </a:endParaRP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819400"/>
            <a:ext cx="8229600" cy="1143000"/>
          </a:xfrm>
        </p:spPr>
        <p:txBody>
          <a:bodyPr/>
          <a:lstStyle/>
          <a:p>
            <a:pPr marR="0" rtl="1"/>
            <a:r>
              <a:rPr lang="ar-SA" b="1" baseline="0" dirty="0" smtClean="0">
                <a:latin typeface="Times New Roman"/>
                <a:cs typeface="Times New Roman"/>
              </a:rPr>
              <a:t>المعلومات الأساسية عن البرنامج</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R="0" rtl="1"/>
            <a:r>
              <a:rPr lang="ar-SA" b="1" baseline="0" smtClean="0">
                <a:latin typeface="Times New Roman"/>
                <a:cs typeface="Times New Roman"/>
              </a:rPr>
              <a:t>بنية البرنامج ومحتواه</a:t>
            </a:r>
            <a:endParaRPr lang="en-US" b="1" baseline="0" smtClean="0">
              <a:latin typeface="Times New Roman"/>
              <a:cs typeface="Times New Roman"/>
            </a:endParaRPr>
          </a:p>
        </p:txBody>
      </p:sp>
      <p:sp>
        <p:nvSpPr>
          <p:cNvPr id="3" name="عنصر نائب للنص 2"/>
          <p:cNvSpPr>
            <a:spLocks noGrp="1"/>
          </p:cNvSpPr>
          <p:nvPr>
            <p:ph type="body" idx="1"/>
          </p:nvPr>
        </p:nvSpPr>
        <p:spPr/>
        <p:txBody>
          <a:bodyPr/>
          <a:lstStyle/>
          <a:p>
            <a:pPr marR="0" lvl="0" rtl="1"/>
            <a:r>
              <a:rPr lang="ar-SA" b="1" baseline="0" dirty="0" smtClean="0">
                <a:latin typeface="Times New Roman"/>
              </a:rPr>
              <a:t> </a:t>
            </a:r>
            <a:r>
              <a:rPr lang="ar-SA" b="1" baseline="0" dirty="0" smtClean="0">
                <a:latin typeface="Times New Roman"/>
                <a:cs typeface="Times New Roman"/>
              </a:rPr>
              <a:t>رسالة الكلية وأهدافها</a:t>
            </a:r>
          </a:p>
          <a:p>
            <a:pPr marR="0" lvl="0" rtl="1"/>
            <a:r>
              <a:rPr lang="ar-SA" b="1" baseline="0" dirty="0" smtClean="0">
                <a:latin typeface="Times New Roman"/>
                <a:cs typeface="Times New Roman"/>
              </a:rPr>
              <a:t>رسالة البرنامج وأهدافه العامة</a:t>
            </a:r>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1071</Words>
  <Application>Microsoft Office PowerPoint</Application>
  <PresentationFormat>عرض على الشاشة (3:4)‏</PresentationFormat>
  <Paragraphs>137</Paragraphs>
  <Slides>33</Slides>
  <Notes>0</Notes>
  <HiddenSlides>0</HiddenSlides>
  <MMClips>0</MMClips>
  <ScaleCrop>false</ScaleCrop>
  <HeadingPairs>
    <vt:vector size="4" baseType="variant">
      <vt:variant>
        <vt:lpstr>سمة</vt:lpstr>
      </vt:variant>
      <vt:variant>
        <vt:i4>1</vt:i4>
      </vt:variant>
      <vt:variant>
        <vt:lpstr>عناوين الشرائح</vt:lpstr>
      </vt:variant>
      <vt:variant>
        <vt:i4>33</vt:i4>
      </vt:variant>
    </vt:vector>
  </HeadingPairs>
  <TitlesOfParts>
    <vt:vector size="34" baseType="lpstr">
      <vt:lpstr>سمة Office</vt:lpstr>
      <vt:lpstr> أهداف التقويم</vt:lpstr>
      <vt:lpstr> أهداف التقويم</vt:lpstr>
      <vt:lpstr> أهداف التقويم</vt:lpstr>
      <vt:lpstr> أهداف التقويم</vt:lpstr>
      <vt:lpstr>مبادئ التقويم الدوري للبرامج</vt:lpstr>
      <vt:lpstr>مبادئ التقويم الدوري للبرامج</vt:lpstr>
      <vt:lpstr>مبادئ التقويم الدوري للبرامج</vt:lpstr>
      <vt:lpstr>المعلومات الأساسية عن البرنامج</vt:lpstr>
      <vt:lpstr>بنية البرنامج ومحتواه</vt:lpstr>
      <vt:lpstr>مرجعية البرنامج </vt:lpstr>
      <vt:lpstr> مواصفات البرنامج</vt:lpstr>
      <vt:lpstr>خطة التقويم الدوري للبرنامج</vt:lpstr>
      <vt:lpstr>جودة فرص التعلم </vt:lpstr>
      <vt:lpstr>إجراءات مراقبة الجودة والتطوير والتحسين</vt:lpstr>
      <vt:lpstr>المؤشرات</vt:lpstr>
      <vt:lpstr>تقويم أهداف البرنامج</vt:lpstr>
      <vt:lpstr>تقويم أهداف البرنامج</vt:lpstr>
      <vt:lpstr>مخرجات التعلم المقصودة</vt:lpstr>
      <vt:lpstr>مسؤولية التقويم الدوري للبرنامج الأكاديمي وآلياته</vt:lpstr>
      <vt:lpstr>مسؤولية التقويم الدوري للبرنامج الأكاديمي</vt:lpstr>
      <vt:lpstr>مسؤولية التقويم الدوري للبرنامج الأكاديمي</vt:lpstr>
      <vt:lpstr>مسؤولية التقويم الدوري للبرنامج الأكاديمي</vt:lpstr>
      <vt:lpstr>آليات التقويم الدوري للبرنامج الأكاديمي</vt:lpstr>
      <vt:lpstr>آليات التقويم الدوري للبرنامج الأكاديمي</vt:lpstr>
      <vt:lpstr>آليات التقويم الدوري للبرنامج الأكاديمي</vt:lpstr>
      <vt:lpstr>آليات التقويم الدوري للبرنامج الأكاديمي</vt:lpstr>
      <vt:lpstr>مصادر المعلومات وأدواتها</vt:lpstr>
      <vt:lpstr>مصادر المعلومات وأدواتها</vt:lpstr>
      <vt:lpstr>أدوات جمع المعلومات</vt:lpstr>
      <vt:lpstr> كتابة تقرير التقويم الدوري للبرنامج</vt:lpstr>
      <vt:lpstr>الشريحة 31</vt:lpstr>
      <vt:lpstr>الشريحة 32</vt:lpstr>
      <vt:lpstr>الشريحة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أهداف التقويم:</dc:title>
  <dc:creator>Abdulwahab</dc:creator>
  <cp:lastModifiedBy>Abdulwahab</cp:lastModifiedBy>
  <cp:revision>21</cp:revision>
  <dcterms:created xsi:type="dcterms:W3CDTF">2010-02-07T20:11:55Z</dcterms:created>
  <dcterms:modified xsi:type="dcterms:W3CDTF">2010-10-11T18:19:36Z</dcterms:modified>
</cp:coreProperties>
</file>